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6" roundtripDataSignature="AMtx7miCSP5krP/rKgVCQefuJzeYWcFY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9e0a56655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3" name="Google Shape;233;g29e0a56655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9db071e198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9" name="Google Shape;349;g29db071e198_0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1" name="Google Shape;24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5" name="Google Shape;255;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9" name="Google Shape;269;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1" name="Google Shape;281;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3" name="Google Shape;293;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5" name="Google Shape;30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9db071e198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9" name="Google Shape;319;g29db071e198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9db071e198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3" name="Google Shape;333;g29db071e198_0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2" name="Shape 22"/>
        <p:cNvGrpSpPr/>
        <p:nvPr/>
      </p:nvGrpSpPr>
      <p:grpSpPr>
        <a:xfrm>
          <a:off x="0" y="0"/>
          <a:ext cx="0" cy="0"/>
          <a:chOff x="0" y="0"/>
          <a:chExt cx="0" cy="0"/>
        </a:xfrm>
      </p:grpSpPr>
      <p:grpSp>
        <p:nvGrpSpPr>
          <p:cNvPr id="23" name="Google Shape;23;p11"/>
          <p:cNvGrpSpPr/>
          <p:nvPr/>
        </p:nvGrpSpPr>
        <p:grpSpPr>
          <a:xfrm>
            <a:off x="0" y="-8467"/>
            <a:ext cx="12192000" cy="6866467"/>
            <a:chOff x="0" y="-8467"/>
            <a:chExt cx="12192000" cy="6866467"/>
          </a:xfrm>
        </p:grpSpPr>
        <p:sp>
          <p:nvSpPr>
            <p:cNvPr id="24" name="Google Shape;24;p11"/>
            <p:cNvSpPr/>
            <p:nvPr/>
          </p:nvSpPr>
          <p:spPr>
            <a:xfrm>
              <a:off x="0" y="-7862"/>
              <a:ext cx="863600" cy="5698067"/>
            </a:xfrm>
            <a:custGeom>
              <a:rect b="b" l="l" r="r" t="t"/>
              <a:pathLst>
                <a:path extrusionOk="0" h="5698067" w="863600">
                  <a:moveTo>
                    <a:pt x="0" y="8467"/>
                  </a:moveTo>
                  <a:lnTo>
                    <a:pt x="863600" y="0"/>
                  </a:lnTo>
                  <a:lnTo>
                    <a:pt x="863600" y="16934"/>
                  </a:lnTo>
                  <a:lnTo>
                    <a:pt x="0" y="5698067"/>
                  </a:lnTo>
                  <a:lnTo>
                    <a:pt x="0" y="8467"/>
                  </a:lnTo>
                  <a:close/>
                </a:path>
              </a:pathLst>
            </a:custGeom>
            <a:solidFill>
              <a:schemeClr val="accent1">
                <a:alpha val="69019"/>
              </a:schemeClr>
            </a:solidFill>
            <a:ln>
              <a:noFill/>
            </a:ln>
          </p:spPr>
        </p:sp>
        <p:cxnSp>
          <p:nvCxnSpPr>
            <p:cNvPr id="25" name="Google Shape;25;p11"/>
            <p:cNvCxnSpPr/>
            <p:nvPr/>
          </p:nvCxnSpPr>
          <p:spPr>
            <a:xfrm>
              <a:off x="9371012" y="0"/>
              <a:ext cx="1219200" cy="6858000"/>
            </a:xfrm>
            <a:prstGeom prst="straightConnector1">
              <a:avLst/>
            </a:prstGeom>
            <a:noFill/>
            <a:ln cap="flat" cmpd="sng" w="9525">
              <a:solidFill>
                <a:schemeClr val="accent1">
                  <a:alpha val="69019"/>
                </a:schemeClr>
              </a:solidFill>
              <a:prstDash val="solid"/>
              <a:round/>
              <a:headEnd len="sm" w="sm" type="none"/>
              <a:tailEnd len="sm" w="sm" type="none"/>
            </a:ln>
          </p:spPr>
        </p:cxnSp>
        <p:cxnSp>
          <p:nvCxnSpPr>
            <p:cNvPr id="26" name="Google Shape;26;p11"/>
            <p:cNvCxnSpPr/>
            <p:nvPr/>
          </p:nvCxnSpPr>
          <p:spPr>
            <a:xfrm flipH="1">
              <a:off x="7425267" y="3681413"/>
              <a:ext cx="4763558" cy="3176587"/>
            </a:xfrm>
            <a:prstGeom prst="straightConnector1">
              <a:avLst/>
            </a:prstGeom>
            <a:noFill/>
            <a:ln cap="flat" cmpd="sng" w="9525">
              <a:solidFill>
                <a:schemeClr val="accent1">
                  <a:alpha val="69019"/>
                </a:schemeClr>
              </a:solidFill>
              <a:prstDash val="solid"/>
              <a:round/>
              <a:headEnd len="sm" w="sm" type="none"/>
              <a:tailEnd len="sm" w="sm" type="none"/>
            </a:ln>
          </p:spPr>
        </p:cxnSp>
        <p:sp>
          <p:nvSpPr>
            <p:cNvPr id="27" name="Google Shape;27;p11"/>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4901"/>
              </a:schemeClr>
            </a:solidFill>
            <a:ln>
              <a:noFill/>
            </a:ln>
          </p:spPr>
        </p:sp>
        <p:sp>
          <p:nvSpPr>
            <p:cNvPr id="28" name="Google Shape;28;p11"/>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9" name="Google Shape;29;p11"/>
            <p:cNvSpPr/>
            <p:nvPr/>
          </p:nvSpPr>
          <p:spPr>
            <a:xfrm>
              <a:off x="8932333" y="3048000"/>
              <a:ext cx="3259667" cy="3810000"/>
            </a:xfrm>
            <a:prstGeom prst="triangle">
              <a:avLst>
                <a:gd fmla="val 100000" name="adj"/>
              </a:avLst>
            </a:prstGeom>
            <a:solidFill>
              <a:srgbClr val="2F5496">
                <a:alpha val="6509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11"/>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2F5496">
                <a:alpha val="49019"/>
              </a:srgbClr>
            </a:solidFill>
            <a:ln>
              <a:noFill/>
            </a:ln>
          </p:spPr>
        </p:sp>
        <p:sp>
          <p:nvSpPr>
            <p:cNvPr id="31" name="Google Shape;31;p11"/>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chemeClr val="accent2">
                <a:alpha val="69019"/>
              </a:schemeClr>
            </a:solidFill>
            <a:ln>
              <a:noFill/>
            </a:ln>
          </p:spPr>
        </p:sp>
        <p:sp>
          <p:nvSpPr>
            <p:cNvPr id="32" name="Google Shape;32;p11"/>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C55A11">
                <a:alpha val="80000"/>
              </a:srgbClr>
            </a:solidFill>
            <a:ln>
              <a:noFill/>
            </a:ln>
          </p:spPr>
        </p:sp>
        <p:sp>
          <p:nvSpPr>
            <p:cNvPr id="33" name="Google Shape;33;p11"/>
            <p:cNvSpPr/>
            <p:nvPr/>
          </p:nvSpPr>
          <p:spPr>
            <a:xfrm>
              <a:off x="10371666" y="3589867"/>
              <a:ext cx="1817159" cy="3268133"/>
            </a:xfrm>
            <a:prstGeom prst="triangle">
              <a:avLst>
                <a:gd fmla="val 100000" name="adj"/>
              </a:avLst>
            </a:prstGeom>
            <a:solidFill>
              <a:srgbClr val="2F5496">
                <a:alpha val="6509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 name="Google Shape;34;p11"/>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1"/>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p:txBody>
      </p:sp>
      <p:sp>
        <p:nvSpPr>
          <p:cNvPr id="36" name="Google Shape;36;p1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0" name="Shape 90"/>
        <p:cNvGrpSpPr/>
        <p:nvPr/>
      </p:nvGrpSpPr>
      <p:grpSpPr>
        <a:xfrm>
          <a:off x="0" y="0"/>
          <a:ext cx="0" cy="0"/>
          <a:chOff x="0" y="0"/>
          <a:chExt cx="0" cy="0"/>
        </a:xfrm>
      </p:grpSpPr>
      <p:sp>
        <p:nvSpPr>
          <p:cNvPr id="91" name="Google Shape;91;p32"/>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2"/>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93" name="Google Shape;93;p3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3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6" name="Shape 96"/>
        <p:cNvGrpSpPr/>
        <p:nvPr/>
      </p:nvGrpSpPr>
      <p:grpSpPr>
        <a:xfrm>
          <a:off x="0" y="0"/>
          <a:ext cx="0" cy="0"/>
          <a:chOff x="0" y="0"/>
          <a:chExt cx="0" cy="0"/>
        </a:xfrm>
      </p:grpSpPr>
      <p:sp>
        <p:nvSpPr>
          <p:cNvPr id="97" name="Google Shape;97;p33"/>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33"/>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000"/>
              </a:spcBef>
              <a:spcAft>
                <a:spcPts val="0"/>
              </a:spcAft>
              <a:buSzPts val="1280"/>
              <a:buFont typeface="Trebuchet MS"/>
              <a:buNone/>
              <a:defRPr sz="1600">
                <a:solidFill>
                  <a:srgbClr val="7F7F7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99" name="Google Shape;99;p33"/>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00" name="Google Shape;100;p3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3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3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
        <p:nvSpPr>
          <p:cNvPr id="103" name="Google Shape;103;p33"/>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l-GR" sz="8000" u="none" cap="none" strike="noStrike">
                <a:solidFill>
                  <a:srgbClr val="8DA9DB"/>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04" name="Google Shape;104;p33"/>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l-GR" sz="8000" u="none" cap="none" strike="noStrike">
                <a:solidFill>
                  <a:srgbClr val="8DA9DB"/>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5" name="Shape 105"/>
        <p:cNvGrpSpPr/>
        <p:nvPr/>
      </p:nvGrpSpPr>
      <p:grpSpPr>
        <a:xfrm>
          <a:off x="0" y="0"/>
          <a:ext cx="0" cy="0"/>
          <a:chOff x="0" y="0"/>
          <a:chExt cx="0" cy="0"/>
        </a:xfrm>
      </p:grpSpPr>
      <p:sp>
        <p:nvSpPr>
          <p:cNvPr id="106" name="Google Shape;106;p34"/>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34"/>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08" name="Google Shape;108;p3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3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1" name="Shape 111"/>
        <p:cNvGrpSpPr/>
        <p:nvPr/>
      </p:nvGrpSpPr>
      <p:grpSpPr>
        <a:xfrm>
          <a:off x="0" y="0"/>
          <a:ext cx="0" cy="0"/>
          <a:chOff x="0" y="0"/>
          <a:chExt cx="0" cy="0"/>
        </a:xfrm>
      </p:grpSpPr>
      <p:sp>
        <p:nvSpPr>
          <p:cNvPr id="112" name="Google Shape;112;p35"/>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35"/>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rgbClr val="3F3F3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14" name="Google Shape;114;p35"/>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15" name="Google Shape;115;p3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3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3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
        <p:nvSpPr>
          <p:cNvPr id="118" name="Google Shape;118;p35"/>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l-GR" sz="8000" u="none" cap="none" strike="noStrike">
                <a:solidFill>
                  <a:srgbClr val="8DA9DB"/>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19" name="Google Shape;119;p35"/>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l-GR" sz="8000" u="none" cap="none" strike="noStrike">
                <a:solidFill>
                  <a:srgbClr val="8DA9DB"/>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0" name="Shape 120"/>
        <p:cNvGrpSpPr/>
        <p:nvPr/>
      </p:nvGrpSpPr>
      <p:grpSpPr>
        <a:xfrm>
          <a:off x="0" y="0"/>
          <a:ext cx="0" cy="0"/>
          <a:chOff x="0" y="0"/>
          <a:chExt cx="0" cy="0"/>
        </a:xfrm>
      </p:grpSpPr>
      <p:sp>
        <p:nvSpPr>
          <p:cNvPr id="121" name="Google Shape;121;p36"/>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36"/>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chemeClr val="accent1"/>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23" name="Google Shape;123;p36"/>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24" name="Google Shape;124;p3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3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3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3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37"/>
          <p:cNvSpPr txBox="1"/>
          <p:nvPr>
            <p:ph idx="1" type="body"/>
          </p:nvPr>
        </p:nvSpPr>
        <p:spPr>
          <a:xfrm rot="5400000">
            <a:off x="3035281"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0" name="Google Shape;130;p3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3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3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3" name="Shape 133"/>
        <p:cNvGrpSpPr/>
        <p:nvPr/>
      </p:nvGrpSpPr>
      <p:grpSpPr>
        <a:xfrm>
          <a:off x="0" y="0"/>
          <a:ext cx="0" cy="0"/>
          <a:chOff x="0" y="0"/>
          <a:chExt cx="0" cy="0"/>
        </a:xfrm>
      </p:grpSpPr>
      <p:sp>
        <p:nvSpPr>
          <p:cNvPr id="134" name="Google Shape;134;p38"/>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38"/>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6" name="Google Shape;136;p3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3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3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8" name="Shape 148"/>
        <p:cNvGrpSpPr/>
        <p:nvPr/>
      </p:nvGrpSpPr>
      <p:grpSpPr>
        <a:xfrm>
          <a:off x="0" y="0"/>
          <a:ext cx="0" cy="0"/>
          <a:chOff x="0" y="0"/>
          <a:chExt cx="0" cy="0"/>
        </a:xfrm>
      </p:grpSpPr>
      <p:sp>
        <p:nvSpPr>
          <p:cNvPr id="149" name="Google Shape;149;p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5"/>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1" name="Google Shape;151;p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54" name="Shape 154"/>
        <p:cNvGrpSpPr/>
        <p:nvPr/>
      </p:nvGrpSpPr>
      <p:grpSpPr>
        <a:xfrm>
          <a:off x="0" y="0"/>
          <a:ext cx="0" cy="0"/>
          <a:chOff x="0" y="0"/>
          <a:chExt cx="0" cy="0"/>
        </a:xfrm>
      </p:grpSpPr>
      <p:sp>
        <p:nvSpPr>
          <p:cNvPr id="155" name="Google Shape;155;p6"/>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6"/>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0" name="Shape 160"/>
        <p:cNvGrpSpPr/>
        <p:nvPr/>
      </p:nvGrpSpPr>
      <p:grpSpPr>
        <a:xfrm>
          <a:off x="0" y="0"/>
          <a:ext cx="0" cy="0"/>
          <a:chOff x="0" y="0"/>
          <a:chExt cx="0" cy="0"/>
        </a:xfrm>
      </p:grpSpPr>
      <p:sp>
        <p:nvSpPr>
          <p:cNvPr id="161" name="Google Shape;161;p7"/>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7"/>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7"/>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7"/>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165" name="Google Shape;165;p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l-GR"/>
              <a:t>‹#›</a:t>
            </a:fld>
            <a:endParaRPr/>
          </a:p>
        </p:txBody>
      </p:sp>
      <p:cxnSp>
        <p:nvCxnSpPr>
          <p:cNvPr id="168" name="Google Shape;168;p7"/>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 name="Shape 39"/>
        <p:cNvGrpSpPr/>
        <p:nvPr/>
      </p:nvGrpSpPr>
      <p:grpSpPr>
        <a:xfrm>
          <a:off x="0" y="0"/>
          <a:ext cx="0" cy="0"/>
          <a:chOff x="0" y="0"/>
          <a:chExt cx="0" cy="0"/>
        </a:xfrm>
      </p:grpSpPr>
      <p:sp>
        <p:nvSpPr>
          <p:cNvPr id="40" name="Google Shape;40;p2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4"/>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42" name="Google Shape;42;p2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169" name="Shape 169"/>
        <p:cNvGrpSpPr/>
        <p:nvPr/>
      </p:nvGrpSpPr>
      <p:grpSpPr>
        <a:xfrm>
          <a:off x="0" y="0"/>
          <a:ext cx="0" cy="0"/>
          <a:chOff x="0" y="0"/>
          <a:chExt cx="0" cy="0"/>
        </a:xfrm>
      </p:grpSpPr>
      <p:sp>
        <p:nvSpPr>
          <p:cNvPr id="170" name="Google Shape;170;p8"/>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8"/>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8"/>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8"/>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174" name="Google Shape;174;p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l-GR"/>
              <a:t>‹#›</a:t>
            </a:fld>
            <a:endParaRPr/>
          </a:p>
        </p:txBody>
      </p:sp>
      <p:cxnSp>
        <p:nvCxnSpPr>
          <p:cNvPr id="177" name="Google Shape;177;p8"/>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8" name="Shape 178"/>
        <p:cNvGrpSpPr/>
        <p:nvPr/>
      </p:nvGrpSpPr>
      <p:grpSpPr>
        <a:xfrm>
          <a:off x="0" y="0"/>
          <a:ext cx="0" cy="0"/>
          <a:chOff x="0" y="0"/>
          <a:chExt cx="0" cy="0"/>
        </a:xfrm>
      </p:grpSpPr>
      <p:sp>
        <p:nvSpPr>
          <p:cNvPr id="179" name="Google Shape;179;p4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0" name="Google Shape;180;p44"/>
          <p:cNvSpPr txBox="1"/>
          <p:nvPr>
            <p:ph idx="1" type="body"/>
          </p:nvPr>
        </p:nvSpPr>
        <p:spPr>
          <a:xfrm>
            <a:off x="1097279" y="1845734"/>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1" name="Google Shape;181;p44"/>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2" name="Google Shape;182;p4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3" name="Google Shape;183;p4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4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85" name="Shape 185"/>
        <p:cNvGrpSpPr/>
        <p:nvPr/>
      </p:nvGrpSpPr>
      <p:grpSpPr>
        <a:xfrm>
          <a:off x="0" y="0"/>
          <a:ext cx="0" cy="0"/>
          <a:chOff x="0" y="0"/>
          <a:chExt cx="0" cy="0"/>
        </a:xfrm>
      </p:grpSpPr>
      <p:sp>
        <p:nvSpPr>
          <p:cNvPr id="186" name="Google Shape;186;p4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7" name="Google Shape;187;p45"/>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88" name="Google Shape;188;p45"/>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9" name="Google Shape;189;p45"/>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90" name="Google Shape;190;p45"/>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1" name="Google Shape;191;p4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4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p4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4" name="Shape 194"/>
        <p:cNvGrpSpPr/>
        <p:nvPr/>
      </p:nvGrpSpPr>
      <p:grpSpPr>
        <a:xfrm>
          <a:off x="0" y="0"/>
          <a:ext cx="0" cy="0"/>
          <a:chOff x="0" y="0"/>
          <a:chExt cx="0" cy="0"/>
        </a:xfrm>
      </p:grpSpPr>
      <p:sp>
        <p:nvSpPr>
          <p:cNvPr id="195" name="Google Shape;195;p4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4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7" name="Google Shape;197;p4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4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99" name="Shape 199"/>
        <p:cNvGrpSpPr/>
        <p:nvPr/>
      </p:nvGrpSpPr>
      <p:grpSpPr>
        <a:xfrm>
          <a:off x="0" y="0"/>
          <a:ext cx="0" cy="0"/>
          <a:chOff x="0" y="0"/>
          <a:chExt cx="0" cy="0"/>
        </a:xfrm>
      </p:grpSpPr>
      <p:sp>
        <p:nvSpPr>
          <p:cNvPr id="200" name="Google Shape;200;p47"/>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47"/>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47"/>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3" name="Google Shape;203;p47"/>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04" name="Google Shape;204;p47"/>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205" name="Google Shape;205;p47"/>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p47"/>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p4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208" name="Shape 208"/>
        <p:cNvGrpSpPr/>
        <p:nvPr/>
      </p:nvGrpSpPr>
      <p:grpSpPr>
        <a:xfrm>
          <a:off x="0" y="0"/>
          <a:ext cx="0" cy="0"/>
          <a:chOff x="0" y="0"/>
          <a:chExt cx="0" cy="0"/>
        </a:xfrm>
      </p:grpSpPr>
      <p:sp>
        <p:nvSpPr>
          <p:cNvPr id="209" name="Google Shape;209;p48"/>
          <p:cNvSpPr/>
          <p:nvPr/>
        </p:nvSpPr>
        <p:spPr>
          <a:xfrm>
            <a:off x="0" y="4953000"/>
            <a:ext cx="12188825"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48"/>
          <p:cNvSpPr/>
          <p:nvPr/>
        </p:nvSpPr>
        <p:spPr>
          <a:xfrm>
            <a:off x="15" y="491507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48"/>
          <p:cNvSpPr txBox="1"/>
          <p:nvPr>
            <p:ph type="title"/>
          </p:nvPr>
        </p:nvSpPr>
        <p:spPr>
          <a:xfrm>
            <a:off x="1097280" y="5074920"/>
            <a:ext cx="10113264"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12" name="Google Shape;212;p48"/>
          <p:cNvPicPr preferRelativeResize="0"/>
          <p:nvPr>
            <p:ph idx="2" type="pic"/>
          </p:nvPr>
        </p:nvPicPr>
        <p:blipFill/>
        <p:spPr>
          <a:xfrm>
            <a:off x="15" y="0"/>
            <a:ext cx="12191985" cy="4915076"/>
          </a:xfrm>
          <a:prstGeom prst="rect">
            <a:avLst/>
          </a:prstGeom>
          <a:blipFill rotWithShape="1">
            <a:blip r:embed="rId2">
              <a:alphaModFix/>
            </a:blip>
            <a:stretch>
              <a:fillRect b="0" l="0" r="0" t="0"/>
            </a:stretch>
          </a:blipFill>
          <a:ln>
            <a:noFill/>
          </a:ln>
        </p:spPr>
      </p:pic>
      <p:sp>
        <p:nvSpPr>
          <p:cNvPr id="213" name="Google Shape;213;p48"/>
          <p:cNvSpPr txBox="1"/>
          <p:nvPr>
            <p:ph idx="1" type="body"/>
          </p:nvPr>
        </p:nvSpPr>
        <p:spPr>
          <a:xfrm>
            <a:off x="1097280" y="5907023"/>
            <a:ext cx="10113264"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214" name="Google Shape;214;p4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 name="Google Shape;215;p4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p4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7" name="Shape 217"/>
        <p:cNvGrpSpPr/>
        <p:nvPr/>
      </p:nvGrpSpPr>
      <p:grpSpPr>
        <a:xfrm>
          <a:off x="0" y="0"/>
          <a:ext cx="0" cy="0"/>
          <a:chOff x="0" y="0"/>
          <a:chExt cx="0" cy="0"/>
        </a:xfrm>
      </p:grpSpPr>
      <p:sp>
        <p:nvSpPr>
          <p:cNvPr id="218" name="Google Shape;218;p4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9" name="Google Shape;219;p49"/>
          <p:cNvSpPr txBox="1"/>
          <p:nvPr>
            <p:ph idx="1" type="body"/>
          </p:nvPr>
        </p:nvSpPr>
        <p:spPr>
          <a:xfrm rot="5400000">
            <a:off x="4114800" y="-1171786"/>
            <a:ext cx="402336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20" name="Google Shape;220;p4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4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2" name="Google Shape;222;p4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223" name="Shape 223"/>
        <p:cNvGrpSpPr/>
        <p:nvPr/>
      </p:nvGrpSpPr>
      <p:grpSpPr>
        <a:xfrm>
          <a:off x="0" y="0"/>
          <a:ext cx="0" cy="0"/>
          <a:chOff x="0" y="0"/>
          <a:chExt cx="0" cy="0"/>
        </a:xfrm>
      </p:grpSpPr>
      <p:sp>
        <p:nvSpPr>
          <p:cNvPr id="224" name="Google Shape;224;p50"/>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50"/>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50"/>
          <p:cNvSpPr txBox="1"/>
          <p:nvPr>
            <p:ph type="title"/>
          </p:nvPr>
        </p:nvSpPr>
        <p:spPr>
          <a:xfrm rot="5400000">
            <a:off x="7160640" y="1979039"/>
            <a:ext cx="5757421"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7" name="Google Shape;227;p50"/>
          <p:cNvSpPr txBox="1"/>
          <p:nvPr>
            <p:ph idx="1" type="body"/>
          </p:nvPr>
        </p:nvSpPr>
        <p:spPr>
          <a:xfrm rot="5400000">
            <a:off x="1826639" y="-573661"/>
            <a:ext cx="5757422"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28" name="Google Shape;228;p5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9" name="Google Shape;229;p5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5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25"/>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000"/>
              <a:buFont typeface="Trebuchet MS"/>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5"/>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600"/>
              <a:buNone/>
              <a:defRPr sz="20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48" name="Google Shape;48;p2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1" name="Shape 51"/>
        <p:cNvGrpSpPr/>
        <p:nvPr/>
      </p:nvGrpSpPr>
      <p:grpSpPr>
        <a:xfrm>
          <a:off x="0" y="0"/>
          <a:ext cx="0" cy="0"/>
          <a:chOff x="0" y="0"/>
          <a:chExt cx="0" cy="0"/>
        </a:xfrm>
      </p:grpSpPr>
      <p:sp>
        <p:nvSpPr>
          <p:cNvPr id="52" name="Google Shape;52;p2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6"/>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54" name="Google Shape;54;p26"/>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55" name="Google Shape;55;p2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2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7"/>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61" name="Google Shape;61;p27"/>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62" name="Google Shape;62;p27"/>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63" name="Google Shape;63;p27"/>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64" name="Google Shape;64;p2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 name="Shape 67"/>
        <p:cNvGrpSpPr/>
        <p:nvPr/>
      </p:nvGrpSpPr>
      <p:grpSpPr>
        <a:xfrm>
          <a:off x="0" y="0"/>
          <a:ext cx="0" cy="0"/>
          <a:chOff x="0" y="0"/>
          <a:chExt cx="0" cy="0"/>
        </a:xfrm>
      </p:grpSpPr>
      <p:sp>
        <p:nvSpPr>
          <p:cNvPr id="68" name="Google Shape;68;p2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
        <p:nvSpPr>
          <p:cNvPr id="73" name="Google Shape;73;p2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30"/>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0"/>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79" name="Google Shape;79;p30"/>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1120"/>
              <a:buNone/>
              <a:defRPr sz="1400"/>
            </a:lvl2pPr>
            <a:lvl3pPr indent="-228600" lvl="2" marL="1371600" algn="l">
              <a:lnSpc>
                <a:spcPct val="100000"/>
              </a:lnSpc>
              <a:spcBef>
                <a:spcPts val="1000"/>
              </a:spcBef>
              <a:spcAft>
                <a:spcPts val="0"/>
              </a:spcAft>
              <a:buSzPts val="960"/>
              <a:buNone/>
              <a:defRPr sz="1200"/>
            </a:lvl3pPr>
            <a:lvl4pPr indent="-228600" lvl="3" marL="1828800" algn="l">
              <a:lnSpc>
                <a:spcPct val="100000"/>
              </a:lnSpc>
              <a:spcBef>
                <a:spcPts val="1000"/>
              </a:spcBef>
              <a:spcAft>
                <a:spcPts val="0"/>
              </a:spcAft>
              <a:buSzPts val="800"/>
              <a:buNone/>
              <a:defRPr sz="1000"/>
            </a:lvl4pPr>
            <a:lvl5pPr indent="-228600" lvl="4" marL="2286000" algn="l">
              <a:lnSpc>
                <a:spcPct val="100000"/>
              </a:lnSpc>
              <a:spcBef>
                <a:spcPts val="1000"/>
              </a:spcBef>
              <a:spcAft>
                <a:spcPts val="0"/>
              </a:spcAft>
              <a:buSzPts val="800"/>
              <a:buNone/>
              <a:defRPr sz="1000"/>
            </a:lvl5pPr>
            <a:lvl6pPr indent="-228600" lvl="5" marL="2743200" algn="l">
              <a:lnSpc>
                <a:spcPct val="100000"/>
              </a:lnSpc>
              <a:spcBef>
                <a:spcPts val="1000"/>
              </a:spcBef>
              <a:spcAft>
                <a:spcPts val="0"/>
              </a:spcAft>
              <a:buSzPts val="800"/>
              <a:buNone/>
              <a:defRPr sz="1000"/>
            </a:lvl6pPr>
            <a:lvl7pPr indent="-228600" lvl="6" marL="3200400" algn="l">
              <a:lnSpc>
                <a:spcPct val="100000"/>
              </a:lnSpc>
              <a:spcBef>
                <a:spcPts val="1000"/>
              </a:spcBef>
              <a:spcAft>
                <a:spcPts val="0"/>
              </a:spcAft>
              <a:buSzPts val="800"/>
              <a:buNone/>
              <a:defRPr sz="1000"/>
            </a:lvl7pPr>
            <a:lvl8pPr indent="-228600" lvl="7" marL="3657600" algn="l">
              <a:lnSpc>
                <a:spcPct val="100000"/>
              </a:lnSpc>
              <a:spcBef>
                <a:spcPts val="1000"/>
              </a:spcBef>
              <a:spcAft>
                <a:spcPts val="0"/>
              </a:spcAft>
              <a:buSzPts val="800"/>
              <a:buNone/>
              <a:defRPr sz="1000"/>
            </a:lvl8pPr>
            <a:lvl9pPr indent="-228600" lvl="8" marL="4114800" algn="l">
              <a:lnSpc>
                <a:spcPct val="100000"/>
              </a:lnSpc>
              <a:spcBef>
                <a:spcPts val="1000"/>
              </a:spcBef>
              <a:spcAft>
                <a:spcPts val="0"/>
              </a:spcAft>
              <a:buSzPts val="800"/>
              <a:buNone/>
              <a:defRPr sz="1000"/>
            </a:lvl9pPr>
          </a:lstStyle>
          <a:p/>
        </p:txBody>
      </p:sp>
      <p:sp>
        <p:nvSpPr>
          <p:cNvPr id="80" name="Google Shape;80;p3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31"/>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400"/>
              <a:buFont typeface="Trebuchet MS"/>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31"/>
          <p:cNvSpPr/>
          <p:nvPr>
            <p:ph idx="2" type="pic"/>
          </p:nvPr>
        </p:nvSpPr>
        <p:spPr>
          <a:xfrm>
            <a:off x="677334" y="609600"/>
            <a:ext cx="8596668" cy="3845718"/>
          </a:xfrm>
          <a:prstGeom prst="rect">
            <a:avLst/>
          </a:prstGeom>
          <a:noFill/>
          <a:ln>
            <a:noFill/>
          </a:ln>
        </p:spPr>
      </p:sp>
      <p:sp>
        <p:nvSpPr>
          <p:cNvPr id="86" name="Google Shape;86;p31"/>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960"/>
              <a:buNone/>
              <a:defRPr sz="12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87" name="Google Shape;87;p3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
        <p:nvSpPr>
          <p:cNvPr id="89" name="Google Shape;89;p3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2" Type="http://schemas.openxmlformats.org/officeDocument/2006/relationships/theme" Target="../theme/theme3.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0"/>
          <p:cNvGrpSpPr/>
          <p:nvPr/>
        </p:nvGrpSpPr>
        <p:grpSpPr>
          <a:xfrm>
            <a:off x="0" y="-8467"/>
            <a:ext cx="12192000" cy="6866467"/>
            <a:chOff x="0" y="-8467"/>
            <a:chExt cx="12192000" cy="6866467"/>
          </a:xfrm>
        </p:grpSpPr>
        <p:cxnSp>
          <p:nvCxnSpPr>
            <p:cNvPr id="7" name="Google Shape;7;p10"/>
            <p:cNvCxnSpPr/>
            <p:nvPr/>
          </p:nvCxnSpPr>
          <p:spPr>
            <a:xfrm>
              <a:off x="9371012" y="0"/>
              <a:ext cx="1219200" cy="6858000"/>
            </a:xfrm>
            <a:prstGeom prst="straightConnector1">
              <a:avLst/>
            </a:prstGeom>
            <a:noFill/>
            <a:ln cap="flat" cmpd="sng" w="9525">
              <a:solidFill>
                <a:schemeClr val="accent1">
                  <a:alpha val="69019"/>
                </a:schemeClr>
              </a:solidFill>
              <a:prstDash val="solid"/>
              <a:round/>
              <a:headEnd len="sm" w="sm" type="none"/>
              <a:tailEnd len="sm" w="sm" type="none"/>
            </a:ln>
          </p:spPr>
        </p:cxnSp>
        <p:cxnSp>
          <p:nvCxnSpPr>
            <p:cNvPr id="8" name="Google Shape;8;p10"/>
            <p:cNvCxnSpPr/>
            <p:nvPr/>
          </p:nvCxnSpPr>
          <p:spPr>
            <a:xfrm flipH="1">
              <a:off x="7425267" y="3681413"/>
              <a:ext cx="4763558" cy="3176587"/>
            </a:xfrm>
            <a:prstGeom prst="straightConnector1">
              <a:avLst/>
            </a:prstGeom>
            <a:noFill/>
            <a:ln cap="flat" cmpd="sng" w="9525">
              <a:solidFill>
                <a:schemeClr val="accent1">
                  <a:alpha val="69019"/>
                </a:schemeClr>
              </a:solidFill>
              <a:prstDash val="solid"/>
              <a:round/>
              <a:headEnd len="sm" w="sm" type="none"/>
              <a:tailEnd len="sm" w="sm" type="none"/>
            </a:ln>
          </p:spPr>
        </p:cxnSp>
        <p:sp>
          <p:nvSpPr>
            <p:cNvPr id="9" name="Google Shape;9;p10"/>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4901"/>
              </a:schemeClr>
            </a:solidFill>
            <a:ln>
              <a:noFill/>
            </a:ln>
          </p:spPr>
        </p:sp>
        <p:sp>
          <p:nvSpPr>
            <p:cNvPr id="10" name="Google Shape;10;p10"/>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0"/>
            <p:cNvSpPr/>
            <p:nvPr/>
          </p:nvSpPr>
          <p:spPr>
            <a:xfrm>
              <a:off x="8932333" y="3048000"/>
              <a:ext cx="3259667" cy="3810000"/>
            </a:xfrm>
            <a:prstGeom prst="triangle">
              <a:avLst>
                <a:gd fmla="val 100000" name="adj"/>
              </a:avLst>
            </a:prstGeom>
            <a:solidFill>
              <a:srgbClr val="2F5496">
                <a:alpha val="6509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0"/>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2F5496">
                <a:alpha val="49019"/>
              </a:srgbClr>
            </a:solidFill>
            <a:ln>
              <a:noFill/>
            </a:ln>
          </p:spPr>
        </p:sp>
        <p:sp>
          <p:nvSpPr>
            <p:cNvPr id="13" name="Google Shape;13;p10"/>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chemeClr val="accent2">
                <a:alpha val="69019"/>
              </a:schemeClr>
            </a:solidFill>
            <a:ln>
              <a:noFill/>
            </a:ln>
          </p:spPr>
        </p:sp>
        <p:sp>
          <p:nvSpPr>
            <p:cNvPr id="14" name="Google Shape;14;p10"/>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C55A11">
                <a:alpha val="80000"/>
              </a:srgbClr>
            </a:solidFill>
            <a:ln>
              <a:noFill/>
            </a:ln>
          </p:spPr>
        </p:sp>
        <p:sp>
          <p:nvSpPr>
            <p:cNvPr id="15" name="Google Shape;15;p10"/>
            <p:cNvSpPr/>
            <p:nvPr/>
          </p:nvSpPr>
          <p:spPr>
            <a:xfrm>
              <a:off x="10371666" y="3589867"/>
              <a:ext cx="1817159" cy="3268133"/>
            </a:xfrm>
            <a:prstGeom prst="triangle">
              <a:avLst>
                <a:gd fmla="val 100000" name="adj"/>
              </a:avLst>
            </a:prstGeom>
            <a:solidFill>
              <a:srgbClr val="2F5496">
                <a:alpha val="6509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0"/>
            <p:cNvSpPr/>
            <p:nvPr/>
          </p:nvSpPr>
          <p:spPr>
            <a:xfrm>
              <a:off x="0" y="4013200"/>
              <a:ext cx="448733" cy="2844800"/>
            </a:xfrm>
            <a:prstGeom prst="triangle">
              <a:avLst>
                <a:gd fmla="val 0" name="adj"/>
              </a:avLst>
            </a:prstGeom>
            <a:solidFill>
              <a:schemeClr val="accent1">
                <a:alpha val="6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 name="Google Shape;17;p1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8" name="Google Shape;18;p10"/>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lnSpc>
                <a:spcPct val="100000"/>
              </a:lnSpc>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lnSpc>
                <a:spcPct val="100000"/>
              </a:lnSpc>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lnSpc>
                <a:spcPct val="100000"/>
              </a:lnSpc>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9" name="Google Shape;19;p1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0" name="Google Shape;20;p1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1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 name="Shape 139"/>
        <p:cNvGrpSpPr/>
        <p:nvPr/>
      </p:nvGrpSpPr>
      <p:grpSpPr>
        <a:xfrm>
          <a:off x="0" y="0"/>
          <a:ext cx="0" cy="0"/>
          <a:chOff x="0" y="0"/>
          <a:chExt cx="0" cy="0"/>
        </a:xfrm>
      </p:grpSpPr>
      <p:sp>
        <p:nvSpPr>
          <p:cNvPr id="140" name="Google Shape;140;p4"/>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4"/>
          <p:cNvSpPr/>
          <p:nvPr/>
        </p:nvSpPr>
        <p:spPr>
          <a:xfrm>
            <a:off x="0" y="633431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3" name="Google Shape;143;p4"/>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4" name="Google Shape;144;p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9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5" name="Google Shape;145;p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9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6" name="Google Shape;146;p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GR"/>
              <a:t>‹#›</a:t>
            </a:fld>
            <a:endParaRPr/>
          </a:p>
        </p:txBody>
      </p:sp>
      <p:cxnSp>
        <p:nvCxnSpPr>
          <p:cNvPr id="147" name="Google Shape;147;p4"/>
          <p:cNvCxnSpPr/>
          <p:nvPr/>
        </p:nvCxnSpPr>
        <p:spPr>
          <a:xfrm>
            <a:off x="1193532" y="1737845"/>
            <a:ext cx="996696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4.png"/><Relationship Id="rId5" Type="http://schemas.openxmlformats.org/officeDocument/2006/relationships/image" Target="../media/image19.jpg"/><Relationship Id="rId6"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7.jp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3.png"/><Relationship Id="rId5" Type="http://schemas.openxmlformats.org/officeDocument/2006/relationships/image" Target="../media/image4.png"/><Relationship Id="rId6"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29e0a566552_0_0"/>
          <p:cNvSpPr/>
          <p:nvPr/>
        </p:nvSpPr>
        <p:spPr>
          <a:xfrm>
            <a:off x="1012067" y="3433742"/>
            <a:ext cx="8407200" cy="124200"/>
          </a:xfrm>
          <a:prstGeom prst="rect">
            <a:avLst/>
          </a:prstGeom>
          <a:gradFill>
            <a:gsLst>
              <a:gs pos="0">
                <a:srgbClr val="FFC33B"/>
              </a:gs>
              <a:gs pos="78000">
                <a:srgbClr val="E8AE00"/>
              </a:gs>
              <a:gs pos="100000">
                <a:srgbClr val="E8AE00"/>
              </a:gs>
            </a:gsLst>
            <a:lin ang="5400012" scaled="0"/>
          </a:gradFill>
          <a:ln>
            <a:noFill/>
          </a:ln>
          <a:effectLst>
            <a:outerShdw blurRad="50800" rotWithShape="0" dir="5400000" dist="38100">
              <a:srgbClr val="000000">
                <a:alpha val="341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pic>
        <p:nvPicPr>
          <p:cNvPr descr="Micro:bit Educational Foundation | micro:bit" id="236" name="Google Shape;236;g29e0a566552_0_0"/>
          <p:cNvPicPr preferRelativeResize="0"/>
          <p:nvPr/>
        </p:nvPicPr>
        <p:blipFill rotWithShape="1">
          <a:blip r:embed="rId3">
            <a:alphaModFix/>
          </a:blip>
          <a:srcRect b="0" l="0" r="0" t="0"/>
          <a:stretch/>
        </p:blipFill>
        <p:spPr>
          <a:xfrm>
            <a:off x="6664569" y="4118947"/>
            <a:ext cx="1924719" cy="1413835"/>
          </a:xfrm>
          <a:prstGeom prst="rect">
            <a:avLst/>
          </a:prstGeom>
          <a:noFill/>
          <a:ln>
            <a:noFill/>
          </a:ln>
        </p:spPr>
      </p:pic>
      <p:pic>
        <p:nvPicPr>
          <p:cNvPr id="237" name="Google Shape;237;g29e0a566552_0_0"/>
          <p:cNvPicPr preferRelativeResize="0"/>
          <p:nvPr/>
        </p:nvPicPr>
        <p:blipFill rotWithShape="1">
          <a:blip r:embed="rId4">
            <a:alphaModFix/>
          </a:blip>
          <a:srcRect b="0" l="0" r="0" t="0"/>
          <a:stretch/>
        </p:blipFill>
        <p:spPr>
          <a:xfrm>
            <a:off x="798329" y="3979351"/>
            <a:ext cx="3928367" cy="1494283"/>
          </a:xfrm>
          <a:prstGeom prst="rect">
            <a:avLst/>
          </a:prstGeom>
          <a:noFill/>
          <a:ln>
            <a:noFill/>
          </a:ln>
        </p:spPr>
      </p:pic>
      <p:pic>
        <p:nvPicPr>
          <p:cNvPr id="238" name="Google Shape;238;g29e0a566552_0_0"/>
          <p:cNvPicPr preferRelativeResize="0"/>
          <p:nvPr/>
        </p:nvPicPr>
        <p:blipFill>
          <a:blip r:embed="rId5">
            <a:alphaModFix/>
          </a:blip>
          <a:stretch>
            <a:fillRect/>
          </a:stretch>
        </p:blipFill>
        <p:spPr>
          <a:xfrm>
            <a:off x="2662613" y="412000"/>
            <a:ext cx="5106031" cy="282901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29db071e198_0_28"/>
          <p:cNvSpPr txBox="1"/>
          <p:nvPr/>
        </p:nvSpPr>
        <p:spPr>
          <a:xfrm>
            <a:off x="1925700" y="1660600"/>
            <a:ext cx="9695100" cy="491400"/>
          </a:xfrm>
          <a:prstGeom prst="rect">
            <a:avLst/>
          </a:prstGeom>
          <a:noFill/>
          <a:ln>
            <a:noFill/>
          </a:ln>
        </p:spPr>
        <p:txBody>
          <a:bodyPr anchorCtr="0" anchor="ctr" bIns="91425" lIns="91425" spcFirstLastPara="1" rIns="91425" wrap="square" tIns="91425">
            <a:noAutofit/>
          </a:bodyPr>
          <a:lstStyle/>
          <a:p>
            <a:pPr indent="0" lvl="0" marL="0" marR="0" rtl="0" algn="just">
              <a:lnSpc>
                <a:spcPct val="107916"/>
              </a:lnSpc>
              <a:spcBef>
                <a:spcPts val="0"/>
              </a:spcBef>
              <a:spcAft>
                <a:spcPts val="80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52" name="Google Shape;352;g29db071e198_0_28"/>
          <p:cNvSpPr/>
          <p:nvPr/>
        </p:nvSpPr>
        <p:spPr>
          <a:xfrm>
            <a:off x="272600" y="1464350"/>
            <a:ext cx="5126400" cy="460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20000"/>
              </a:lnSpc>
              <a:spcBef>
                <a:spcPts val="0"/>
              </a:spcBef>
              <a:spcAft>
                <a:spcPts val="0"/>
              </a:spcAft>
              <a:buClr>
                <a:srgbClr val="000000"/>
              </a:buClr>
              <a:buSzPts val="1800"/>
              <a:buFont typeface="Arial"/>
              <a:buNone/>
            </a:pPr>
            <a:r>
              <a:rPr b="0" i="0" lang="el-GR" sz="1800" u="none" cap="none" strike="noStrike">
                <a:solidFill>
                  <a:schemeClr val="dk1"/>
                </a:solidFill>
                <a:latin typeface="Arial"/>
                <a:ea typeface="Arial"/>
                <a:cs typeface="Arial"/>
                <a:sym typeface="Arial"/>
              </a:rPr>
              <a:t>Αντιγράψτε το παρακάτω πρόγραμμα. Θα χρειαστεί να δημιουργήσετε τρεις μεταβλητές: τις «Μετρήσεις», «Άθροισμα» και «Μ.Ο. Φωτισμού». </a:t>
            </a:r>
            <a:endParaRPr b="0" i="0" sz="1800" u="none" cap="none" strike="noStrike">
              <a:solidFill>
                <a:schemeClr val="dk1"/>
              </a:solidFill>
              <a:latin typeface="Arial"/>
              <a:ea typeface="Arial"/>
              <a:cs typeface="Arial"/>
              <a:sym typeface="Arial"/>
            </a:endParaRPr>
          </a:p>
          <a:p>
            <a:pPr indent="0" lvl="0" marL="0" marR="0" rtl="0" algn="l">
              <a:lnSpc>
                <a:spcPct val="120000"/>
              </a:lnSpc>
              <a:spcBef>
                <a:spcPts val="1000"/>
              </a:spcBef>
              <a:spcAft>
                <a:spcPts val="0"/>
              </a:spcAft>
              <a:buClr>
                <a:srgbClr val="000000"/>
              </a:buClr>
              <a:buSzPts val="1800"/>
              <a:buFont typeface="Arial"/>
              <a:buNone/>
            </a:pPr>
            <a:r>
              <a:rPr b="0" i="0" lang="el-GR" sz="1800" u="none" cap="none" strike="noStrike">
                <a:solidFill>
                  <a:schemeClr val="dk1"/>
                </a:solidFill>
                <a:latin typeface="Arial"/>
                <a:ea typeface="Arial"/>
                <a:cs typeface="Arial"/>
                <a:sym typeface="Arial"/>
              </a:rPr>
              <a:t>Η μεταβλητή «Μετρήσεις» αφορά στο πόσες μετρήσεις θα πάρετε. Η μεταβλητή «Άθροισμα» προσθέτει τις τιμές των μετρήσεων και η μεταβλητή «Μ.Ο. Φωτισμού» υπολογίζει το μέσο όρο του επιπέδου φωτισμού. </a:t>
            </a:r>
            <a:endParaRPr b="0" i="0" sz="1800" u="none" cap="none" strike="noStrike">
              <a:solidFill>
                <a:schemeClr val="dk1"/>
              </a:solidFill>
              <a:latin typeface="Arial"/>
              <a:ea typeface="Arial"/>
              <a:cs typeface="Arial"/>
              <a:sym typeface="Arial"/>
            </a:endParaRPr>
          </a:p>
          <a:p>
            <a:pPr indent="0" lvl="0" marL="0" marR="0" rtl="0" algn="l">
              <a:lnSpc>
                <a:spcPct val="120000"/>
              </a:lnSpc>
              <a:spcBef>
                <a:spcPts val="1000"/>
              </a:spcBef>
              <a:spcAft>
                <a:spcPts val="1000"/>
              </a:spcAft>
              <a:buClr>
                <a:srgbClr val="000000"/>
              </a:buClr>
              <a:buSzPts val="1800"/>
              <a:buFont typeface="Arial"/>
              <a:buNone/>
            </a:pPr>
            <a:r>
              <a:rPr b="0" i="0" lang="el-GR" sz="1800" u="none" cap="none" strike="noStrike">
                <a:solidFill>
                  <a:schemeClr val="dk1"/>
                </a:solidFill>
                <a:latin typeface="Arial"/>
                <a:ea typeface="Arial"/>
                <a:cs typeface="Arial"/>
                <a:sym typeface="Arial"/>
              </a:rPr>
              <a:t>Ξεκινήστε τον αριθμό μετρήσεων από 100 και κάθε φορά 10πλασιάστε τον αριθμό των μετρήσεων. Τι παρατηρείτε στο διάγραμμα; </a:t>
            </a:r>
            <a:endParaRPr b="0" i="0" sz="1800" u="none" cap="none" strike="noStrike">
              <a:solidFill>
                <a:schemeClr val="dk1"/>
              </a:solidFill>
              <a:latin typeface="Arial"/>
              <a:ea typeface="Arial"/>
              <a:cs typeface="Arial"/>
              <a:sym typeface="Arial"/>
            </a:endParaRPr>
          </a:p>
        </p:txBody>
      </p:sp>
      <p:sp>
        <p:nvSpPr>
          <p:cNvPr id="353" name="Google Shape;353;g29db071e198_0_28"/>
          <p:cNvSpPr txBox="1"/>
          <p:nvPr/>
        </p:nvSpPr>
        <p:spPr>
          <a:xfrm>
            <a:off x="365575" y="911125"/>
            <a:ext cx="31806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7916"/>
              </a:lnSpc>
              <a:spcBef>
                <a:spcPts val="0"/>
              </a:spcBef>
              <a:spcAft>
                <a:spcPts val="800"/>
              </a:spcAft>
              <a:buClr>
                <a:srgbClr val="000000"/>
              </a:buClr>
              <a:buSzPts val="1100"/>
              <a:buFont typeface="Arial"/>
              <a:buNone/>
            </a:pPr>
            <a:r>
              <a:rPr b="1" i="0" lang="el-GR" sz="1100" u="sng" cap="none" strike="noStrike">
                <a:solidFill>
                  <a:schemeClr val="dk1"/>
                </a:solidFill>
                <a:latin typeface="Arial"/>
                <a:ea typeface="Arial"/>
                <a:cs typeface="Arial"/>
                <a:sym typeface="Arial"/>
              </a:rPr>
              <a:t>Ενότητα Γ</a:t>
            </a:r>
            <a:endParaRPr b="1" i="0" sz="1100" u="sng" cap="none" strike="noStrike">
              <a:solidFill>
                <a:schemeClr val="dk1"/>
              </a:solidFill>
              <a:latin typeface="Arial"/>
              <a:ea typeface="Arial"/>
              <a:cs typeface="Arial"/>
              <a:sym typeface="Arial"/>
            </a:endParaRPr>
          </a:p>
        </p:txBody>
      </p:sp>
      <p:pic>
        <p:nvPicPr>
          <p:cNvPr descr="Δεν υπάρχει διαθέσιμη περιγραφή." id="354" name="Google Shape;354;g29db071e198_0_28"/>
          <p:cNvPicPr preferRelativeResize="0"/>
          <p:nvPr/>
        </p:nvPicPr>
        <p:blipFill rotWithShape="1">
          <a:blip r:embed="rId3">
            <a:alphaModFix/>
          </a:blip>
          <a:srcRect b="0" l="0" r="0" t="0"/>
          <a:stretch/>
        </p:blipFill>
        <p:spPr>
          <a:xfrm>
            <a:off x="5585600" y="1584225"/>
            <a:ext cx="6298100" cy="4113350"/>
          </a:xfrm>
          <a:prstGeom prst="rect">
            <a:avLst/>
          </a:prstGeom>
          <a:noFill/>
          <a:ln>
            <a:noFill/>
          </a:ln>
        </p:spPr>
      </p:pic>
      <p:sp>
        <p:nvSpPr>
          <p:cNvPr id="355" name="Google Shape;355;g29db071e198_0_28"/>
          <p:cNvSpPr txBox="1"/>
          <p:nvPr/>
        </p:nvSpPr>
        <p:spPr>
          <a:xfrm>
            <a:off x="98075" y="6437600"/>
            <a:ext cx="118896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7916"/>
              </a:lnSpc>
              <a:spcBef>
                <a:spcPts val="0"/>
              </a:spcBef>
              <a:spcAft>
                <a:spcPts val="800"/>
              </a:spcAft>
              <a:buClr>
                <a:srgbClr val="000000"/>
              </a:buClr>
              <a:buSzPts val="1500"/>
              <a:buFont typeface="Arial"/>
              <a:buNone/>
            </a:pPr>
            <a:r>
              <a:rPr b="1" i="0" lang="el-GR" sz="1500" u="none" cap="none" strike="noStrike">
                <a:solidFill>
                  <a:schemeClr val="lt1"/>
                </a:solidFill>
                <a:latin typeface="Arial"/>
                <a:ea typeface="Arial"/>
                <a:cs typeface="Arial"/>
                <a:sym typeface="Arial"/>
              </a:rPr>
              <a:t>ΠΡΟΣΟΧΗ</a:t>
            </a:r>
            <a:r>
              <a:rPr b="0" i="0" lang="el-GR" sz="1500" u="none" cap="none" strike="noStrike">
                <a:solidFill>
                  <a:schemeClr val="lt1"/>
                </a:solidFill>
                <a:latin typeface="Arial"/>
                <a:ea typeface="Arial"/>
                <a:cs typeface="Arial"/>
                <a:sym typeface="Arial"/>
              </a:rPr>
              <a:t>! Σε όλη τη διάρκεια της άσκησης, είναι απαραίτητο η μπροστινή πλευρά του micro:bit με τα LED να είναι προς το ταβάνι. </a:t>
            </a:r>
            <a:endParaRPr b="0" i="0" sz="1500" u="none" cap="none" strike="noStrike">
              <a:solidFill>
                <a:schemeClr val="lt1"/>
              </a:solidFill>
              <a:latin typeface="Arial"/>
              <a:ea typeface="Arial"/>
              <a:cs typeface="Arial"/>
              <a:sym typeface="Arial"/>
            </a:endParaRPr>
          </a:p>
        </p:txBody>
      </p:sp>
      <p:grpSp>
        <p:nvGrpSpPr>
          <p:cNvPr id="356" name="Google Shape;356;g29db071e198_0_28"/>
          <p:cNvGrpSpPr/>
          <p:nvPr/>
        </p:nvGrpSpPr>
        <p:grpSpPr>
          <a:xfrm>
            <a:off x="0" y="106007"/>
            <a:ext cx="12192000" cy="525100"/>
            <a:chOff x="0" y="123292"/>
            <a:chExt cx="12023324" cy="525100"/>
          </a:xfrm>
        </p:grpSpPr>
        <p:sp>
          <p:nvSpPr>
            <p:cNvPr id="357" name="Google Shape;357;g29db071e198_0_28"/>
            <p:cNvSpPr/>
            <p:nvPr/>
          </p:nvSpPr>
          <p:spPr>
            <a:xfrm flipH="1" rot="10800000">
              <a:off x="0" y="602673"/>
              <a:ext cx="12023324" cy="45719"/>
            </a:xfrm>
            <a:prstGeom prst="rect">
              <a:avLst/>
            </a:prstGeom>
            <a:solidFill>
              <a:srgbClr val="FFC000"/>
            </a:solid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8" name="Google Shape;358;g29db071e198_0_28"/>
            <p:cNvSpPr txBox="1"/>
            <p:nvPr/>
          </p:nvSpPr>
          <p:spPr>
            <a:xfrm>
              <a:off x="7421732" y="123292"/>
              <a:ext cx="4516268" cy="369291"/>
            </a:xfrm>
            <a:prstGeom prst="rect">
              <a:avLst/>
            </a:prstGeom>
            <a:gradFill>
              <a:gsLst>
                <a:gs pos="0">
                  <a:srgbClr val="7E3A1D"/>
                </a:gs>
                <a:gs pos="48000">
                  <a:srgbClr val="C35A2C"/>
                </a:gs>
                <a:gs pos="100000">
                  <a:srgbClr val="DF9677"/>
                </a:gs>
              </a:gsLst>
              <a:lin ang="1620000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l-GR" sz="1800" u="none" cap="none" strike="noStrike">
                  <a:solidFill>
                    <a:schemeClr val="lt1"/>
                  </a:solidFill>
                  <a:latin typeface="Calibri"/>
                  <a:ea typeface="Calibri"/>
                  <a:cs typeface="Calibri"/>
                  <a:sym typeface="Calibri"/>
                </a:rPr>
                <a:t>Αποστολή Δεδομένων στον Υπολογιστή</a:t>
              </a:r>
              <a:endParaRPr b="0" i="0" sz="1400" u="none" cap="none" strike="noStrike">
                <a:solidFill>
                  <a:srgbClr val="000000"/>
                </a:solidFill>
                <a:latin typeface="Arial"/>
                <a:ea typeface="Arial"/>
                <a:cs typeface="Arial"/>
                <a:sym typeface="Arial"/>
              </a:endParaRPr>
            </a:p>
          </p:txBody>
        </p:sp>
      </p:grpSp>
      <p:pic>
        <p:nvPicPr>
          <p:cNvPr id="359" name="Google Shape;359;g29db071e198_0_28"/>
          <p:cNvPicPr preferRelativeResize="0"/>
          <p:nvPr/>
        </p:nvPicPr>
        <p:blipFill rotWithShape="1">
          <a:blip r:embed="rId4">
            <a:alphaModFix/>
          </a:blip>
          <a:srcRect b="0" l="0" r="0" t="0"/>
          <a:stretch/>
        </p:blipFill>
        <p:spPr>
          <a:xfrm>
            <a:off x="0" y="-26341"/>
            <a:ext cx="1608194" cy="61172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
          <p:cNvSpPr/>
          <p:nvPr/>
        </p:nvSpPr>
        <p:spPr>
          <a:xfrm>
            <a:off x="1140903" y="1610686"/>
            <a:ext cx="10343625" cy="34394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4" name="Google Shape;244;p2"/>
          <p:cNvSpPr/>
          <p:nvPr/>
        </p:nvSpPr>
        <p:spPr>
          <a:xfrm>
            <a:off x="1254802" y="949499"/>
            <a:ext cx="3574500" cy="2257200"/>
          </a:xfrm>
          <a:prstGeom prst="wedgeEllipseCallout">
            <a:avLst>
              <a:gd fmla="val 39280" name="adj1"/>
              <a:gd fmla="val 49834" name="adj2"/>
            </a:avLst>
          </a:prstGeom>
          <a:solidFill>
            <a:schemeClr val="accent1"/>
          </a:solidFill>
          <a:ln cap="flat" cmpd="sng" w="1905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lt1"/>
                </a:solidFill>
                <a:latin typeface="Calibri"/>
                <a:ea typeface="Calibri"/>
                <a:cs typeface="Calibri"/>
                <a:sym typeface="Calibri"/>
              </a:rPr>
              <a:t>Ακούω παντού τη λέξη διαγράμματα, δεδομένα, επεξεργασία, ανάλυση… τι είναι όλα αυτά και γιατί να είναι χρήσιμα;</a:t>
            </a:r>
            <a:endParaRPr b="0" i="0" sz="1800" u="none" cap="none" strike="noStrike">
              <a:solidFill>
                <a:schemeClr val="lt1"/>
              </a:solidFill>
              <a:latin typeface="Calibri"/>
              <a:ea typeface="Calibri"/>
              <a:cs typeface="Calibri"/>
              <a:sym typeface="Calibri"/>
            </a:endParaRPr>
          </a:p>
        </p:txBody>
      </p:sp>
      <p:sp>
        <p:nvSpPr>
          <p:cNvPr id="245" name="Google Shape;245;p2"/>
          <p:cNvSpPr/>
          <p:nvPr/>
        </p:nvSpPr>
        <p:spPr>
          <a:xfrm>
            <a:off x="7800945" y="1610686"/>
            <a:ext cx="3574500" cy="2257200"/>
          </a:xfrm>
          <a:prstGeom prst="wedgeEllipseCallout">
            <a:avLst>
              <a:gd fmla="val -49127" name="adj1"/>
              <a:gd fmla="val 53550" name="adj2"/>
            </a:avLst>
          </a:prstGeom>
          <a:solidFill>
            <a:schemeClr val="accent5"/>
          </a:solidFill>
          <a:ln cap="flat" cmpd="sng" w="25400">
            <a:solidFill>
              <a:srgbClr val="5A934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lt1"/>
                </a:solidFill>
                <a:latin typeface="Calibri"/>
                <a:ea typeface="Calibri"/>
                <a:cs typeface="Calibri"/>
                <a:sym typeface="Calibri"/>
              </a:rPr>
              <a:t>Όπως έχουμε πει και άλλες φορές, στην επιστήμη κάνουμε μετρήσεις, για να βγάλουμε συμπεράσματα.</a:t>
            </a:r>
            <a:endParaRPr b="0" i="0" sz="1800" u="none" cap="none" strike="noStrike">
              <a:solidFill>
                <a:schemeClr val="lt1"/>
              </a:solidFill>
              <a:latin typeface="Calibri"/>
              <a:ea typeface="Calibri"/>
              <a:cs typeface="Calibri"/>
              <a:sym typeface="Calibri"/>
            </a:endParaRPr>
          </a:p>
        </p:txBody>
      </p:sp>
      <p:sp>
        <p:nvSpPr>
          <p:cNvPr id="246" name="Google Shape;246;p2"/>
          <p:cNvSpPr/>
          <p:nvPr/>
        </p:nvSpPr>
        <p:spPr>
          <a:xfrm>
            <a:off x="960500" y="4121725"/>
            <a:ext cx="2781000" cy="1944000"/>
          </a:xfrm>
          <a:prstGeom prst="wedgeEllipseCallout">
            <a:avLst>
              <a:gd fmla="val 58181" name="adj1"/>
              <a:gd fmla="val -23805" name="adj2"/>
            </a:avLst>
          </a:prstGeom>
          <a:solidFill>
            <a:schemeClr val="accent1"/>
          </a:solidFill>
          <a:ln cap="flat" cmpd="sng" w="1905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lt1"/>
                </a:solidFill>
                <a:latin typeface="Calibri"/>
                <a:ea typeface="Calibri"/>
                <a:cs typeface="Calibri"/>
                <a:sym typeface="Calibri"/>
              </a:rPr>
              <a:t>Σωστά! Και τα δεδομένα είναι αυτά που παίρνουμε από τις μετρήσεις! </a:t>
            </a:r>
            <a:endParaRPr b="0" i="0" sz="1800" u="none" cap="none" strike="noStrike">
              <a:solidFill>
                <a:schemeClr val="lt1"/>
              </a:solidFill>
              <a:latin typeface="Calibri"/>
              <a:ea typeface="Calibri"/>
              <a:cs typeface="Calibri"/>
              <a:sym typeface="Calibri"/>
            </a:endParaRPr>
          </a:p>
        </p:txBody>
      </p:sp>
      <p:grpSp>
        <p:nvGrpSpPr>
          <p:cNvPr id="247" name="Google Shape;247;p2"/>
          <p:cNvGrpSpPr/>
          <p:nvPr/>
        </p:nvGrpSpPr>
        <p:grpSpPr>
          <a:xfrm>
            <a:off x="0" y="106007"/>
            <a:ext cx="12192000" cy="525100"/>
            <a:chOff x="0" y="123292"/>
            <a:chExt cx="12023324" cy="525100"/>
          </a:xfrm>
        </p:grpSpPr>
        <p:sp>
          <p:nvSpPr>
            <p:cNvPr id="248" name="Google Shape;248;p2"/>
            <p:cNvSpPr/>
            <p:nvPr/>
          </p:nvSpPr>
          <p:spPr>
            <a:xfrm flipH="1" rot="10800000">
              <a:off x="0" y="602673"/>
              <a:ext cx="12023324" cy="45719"/>
            </a:xfrm>
            <a:prstGeom prst="rect">
              <a:avLst/>
            </a:prstGeom>
            <a:solidFill>
              <a:srgbClr val="FFC000"/>
            </a:solid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9" name="Google Shape;249;p2"/>
            <p:cNvSpPr txBox="1"/>
            <p:nvPr/>
          </p:nvSpPr>
          <p:spPr>
            <a:xfrm>
              <a:off x="7421732" y="123292"/>
              <a:ext cx="4516268" cy="369291"/>
            </a:xfrm>
            <a:prstGeom prst="rect">
              <a:avLst/>
            </a:prstGeom>
            <a:gradFill>
              <a:gsLst>
                <a:gs pos="0">
                  <a:srgbClr val="7E3A1D"/>
                </a:gs>
                <a:gs pos="48000">
                  <a:srgbClr val="C35A2C"/>
                </a:gs>
                <a:gs pos="100000">
                  <a:srgbClr val="DF9677"/>
                </a:gs>
              </a:gsLst>
              <a:lin ang="1620000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l-GR" sz="1800" u="none" cap="none" strike="noStrike">
                  <a:solidFill>
                    <a:schemeClr val="lt1"/>
                  </a:solidFill>
                  <a:latin typeface="Calibri"/>
                  <a:ea typeface="Calibri"/>
                  <a:cs typeface="Calibri"/>
                  <a:sym typeface="Calibri"/>
                </a:rPr>
                <a:t>Αποστολή Δεδομένων στον Υπολογιστή</a:t>
              </a:r>
              <a:endParaRPr b="0" i="0" sz="1400" u="none" cap="none" strike="noStrike">
                <a:solidFill>
                  <a:srgbClr val="000000"/>
                </a:solidFill>
                <a:latin typeface="Arial"/>
                <a:ea typeface="Arial"/>
                <a:cs typeface="Arial"/>
                <a:sym typeface="Arial"/>
              </a:endParaRPr>
            </a:p>
          </p:txBody>
        </p:sp>
      </p:grpSp>
      <p:pic>
        <p:nvPicPr>
          <p:cNvPr id="250" name="Google Shape;250;p2"/>
          <p:cNvPicPr preferRelativeResize="0"/>
          <p:nvPr/>
        </p:nvPicPr>
        <p:blipFill rotWithShape="1">
          <a:blip r:embed="rId3">
            <a:alphaModFix/>
          </a:blip>
          <a:srcRect b="0" l="0" r="0" t="0"/>
          <a:stretch/>
        </p:blipFill>
        <p:spPr>
          <a:xfrm>
            <a:off x="0" y="-26341"/>
            <a:ext cx="1608194" cy="611729"/>
          </a:xfrm>
          <a:prstGeom prst="rect">
            <a:avLst/>
          </a:prstGeom>
          <a:noFill/>
          <a:ln>
            <a:noFill/>
          </a:ln>
        </p:spPr>
      </p:pic>
      <p:pic>
        <p:nvPicPr>
          <p:cNvPr id="251" name="Google Shape;251;p2"/>
          <p:cNvPicPr preferRelativeResize="0"/>
          <p:nvPr/>
        </p:nvPicPr>
        <p:blipFill rotWithShape="1">
          <a:blip r:embed="rId4">
            <a:alphaModFix/>
          </a:blip>
          <a:srcRect b="46335" l="16493" r="60740" t="8147"/>
          <a:stretch/>
        </p:blipFill>
        <p:spPr>
          <a:xfrm>
            <a:off x="4077163" y="3206700"/>
            <a:ext cx="1998425" cy="2858874"/>
          </a:xfrm>
          <a:prstGeom prst="rect">
            <a:avLst/>
          </a:prstGeom>
          <a:noFill/>
          <a:ln>
            <a:noFill/>
          </a:ln>
        </p:spPr>
      </p:pic>
      <p:pic>
        <p:nvPicPr>
          <p:cNvPr id="252" name="Google Shape;252;p2"/>
          <p:cNvPicPr preferRelativeResize="0"/>
          <p:nvPr/>
        </p:nvPicPr>
        <p:blipFill rotWithShape="1">
          <a:blip r:embed="rId4">
            <a:alphaModFix/>
          </a:blip>
          <a:srcRect b="2146" l="18073" r="63903" t="55430"/>
          <a:stretch/>
        </p:blipFill>
        <p:spPr>
          <a:xfrm>
            <a:off x="6192738" y="3281843"/>
            <a:ext cx="1608200" cy="270858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9"/>
          <p:cNvSpPr txBox="1"/>
          <p:nvPr/>
        </p:nvSpPr>
        <p:spPr>
          <a:xfrm>
            <a:off x="3530623" y="1132063"/>
            <a:ext cx="4950300" cy="923400"/>
          </a:xfrm>
          <a:prstGeom prst="rect">
            <a:avLst/>
          </a:prstGeom>
          <a:gradFill>
            <a:gsLst>
              <a:gs pos="0">
                <a:srgbClr val="86D8FF"/>
              </a:gs>
              <a:gs pos="35000">
                <a:srgbClr val="ACE2FF"/>
              </a:gs>
              <a:gs pos="100000">
                <a:srgbClr val="DCF1FF"/>
              </a:gs>
            </a:gsLst>
            <a:lin ang="16200000" scaled="0"/>
          </a:gradFill>
          <a:ln cap="flat" cmpd="sng" w="9525">
            <a:solidFill>
              <a:srgbClr val="009BD8"/>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dk1"/>
                </a:solidFill>
                <a:latin typeface="Arial"/>
                <a:ea typeface="Arial"/>
                <a:cs typeface="Arial"/>
                <a:sym typeface="Arial"/>
              </a:rPr>
              <a:t>Από μια συσκευή σαν το micro:bit παράγονται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dk1"/>
                </a:solidFill>
                <a:latin typeface="Arial"/>
                <a:ea typeface="Arial"/>
                <a:cs typeface="Arial"/>
                <a:sym typeface="Arial"/>
              </a:rPr>
              <a:t>διαρκώς δεδομένα που στέλνονται σε ένα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dk1"/>
                </a:solidFill>
                <a:latin typeface="Arial"/>
                <a:ea typeface="Arial"/>
                <a:cs typeface="Arial"/>
                <a:sym typeface="Arial"/>
              </a:rPr>
              <a:t>σύστημα. </a:t>
            </a:r>
            <a:endParaRPr b="0" i="0" sz="1800" u="none" cap="none" strike="noStrike">
              <a:solidFill>
                <a:schemeClr val="dk1"/>
              </a:solidFill>
              <a:latin typeface="Arial"/>
              <a:ea typeface="Arial"/>
              <a:cs typeface="Arial"/>
              <a:sym typeface="Arial"/>
            </a:endParaRPr>
          </a:p>
        </p:txBody>
      </p:sp>
      <p:pic>
        <p:nvPicPr>
          <p:cNvPr descr="Best C# library for charts - Software Recommendations Stack Exchange" id="258" name="Google Shape;258;p39"/>
          <p:cNvPicPr preferRelativeResize="0"/>
          <p:nvPr/>
        </p:nvPicPr>
        <p:blipFill rotWithShape="1">
          <a:blip r:embed="rId3">
            <a:alphaModFix/>
          </a:blip>
          <a:srcRect b="0" l="0" r="0" t="0"/>
          <a:stretch/>
        </p:blipFill>
        <p:spPr>
          <a:xfrm>
            <a:off x="1045163" y="3280081"/>
            <a:ext cx="4977665" cy="2549325"/>
          </a:xfrm>
          <a:prstGeom prst="rect">
            <a:avLst/>
          </a:prstGeom>
          <a:noFill/>
          <a:ln>
            <a:noFill/>
          </a:ln>
        </p:spPr>
      </p:pic>
      <p:sp>
        <p:nvSpPr>
          <p:cNvPr id="259" name="Google Shape;259;p39"/>
          <p:cNvSpPr txBox="1"/>
          <p:nvPr/>
        </p:nvSpPr>
        <p:spPr>
          <a:xfrm>
            <a:off x="6507602" y="4006538"/>
            <a:ext cx="4881600" cy="646500"/>
          </a:xfrm>
          <a:prstGeom prst="rect">
            <a:avLst/>
          </a:prstGeom>
          <a:gradFill>
            <a:gsLst>
              <a:gs pos="0">
                <a:srgbClr val="8BFFDA"/>
              </a:gs>
              <a:gs pos="35000">
                <a:srgbClr val="AFFFE1"/>
              </a:gs>
              <a:gs pos="100000">
                <a:srgbClr val="DEFFF3"/>
              </a:gs>
            </a:gsLst>
            <a:lin ang="16200000" scaled="0"/>
          </a:gradFill>
          <a:ln cap="flat" cmpd="sng" w="9525">
            <a:solidFill>
              <a:srgbClr val="0ACE99"/>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dk1"/>
                </a:solidFill>
                <a:latin typeface="Arial"/>
                <a:ea typeface="Arial"/>
                <a:cs typeface="Arial"/>
                <a:sym typeface="Arial"/>
              </a:rPr>
              <a:t>Για να μπορούμε να βγάζουμε άμεσα</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dk1"/>
                </a:solidFill>
                <a:latin typeface="Arial"/>
                <a:ea typeface="Arial"/>
                <a:cs typeface="Arial"/>
                <a:sym typeface="Arial"/>
              </a:rPr>
              <a:t>συμπεράσματα, δημιουργείται ένα διάγραμμα.</a:t>
            </a:r>
            <a:endParaRPr b="0" i="0" sz="1800" u="none" cap="none" strike="noStrike">
              <a:solidFill>
                <a:schemeClr val="dk1"/>
              </a:solidFill>
              <a:latin typeface="Arial"/>
              <a:ea typeface="Arial"/>
              <a:cs typeface="Arial"/>
              <a:sym typeface="Arial"/>
            </a:endParaRPr>
          </a:p>
        </p:txBody>
      </p:sp>
      <p:sp>
        <p:nvSpPr>
          <p:cNvPr id="260" name="Google Shape;260;p39"/>
          <p:cNvSpPr txBox="1"/>
          <p:nvPr/>
        </p:nvSpPr>
        <p:spPr>
          <a:xfrm>
            <a:off x="7121407" y="4918901"/>
            <a:ext cx="3248100" cy="369300"/>
          </a:xfrm>
          <a:prstGeom prst="rect">
            <a:avLst/>
          </a:prstGeom>
          <a:solidFill>
            <a:schemeClr val="accent5"/>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lt1"/>
                </a:solidFill>
                <a:latin typeface="Arial"/>
                <a:ea typeface="Arial"/>
                <a:cs typeface="Arial"/>
                <a:sym typeface="Arial"/>
              </a:rPr>
              <a:t>Μια εικόνα είναι χίλιες λέξεις!!!</a:t>
            </a:r>
            <a:endParaRPr b="0" i="0" sz="1800" u="none" cap="none" strike="noStrike">
              <a:solidFill>
                <a:schemeClr val="lt1"/>
              </a:solidFill>
              <a:latin typeface="Arial"/>
              <a:ea typeface="Arial"/>
              <a:cs typeface="Arial"/>
              <a:sym typeface="Arial"/>
            </a:endParaRPr>
          </a:p>
        </p:txBody>
      </p:sp>
      <p:grpSp>
        <p:nvGrpSpPr>
          <p:cNvPr id="261" name="Google Shape;261;p39"/>
          <p:cNvGrpSpPr/>
          <p:nvPr/>
        </p:nvGrpSpPr>
        <p:grpSpPr>
          <a:xfrm>
            <a:off x="0" y="106007"/>
            <a:ext cx="12192000" cy="525100"/>
            <a:chOff x="0" y="123292"/>
            <a:chExt cx="12023324" cy="525100"/>
          </a:xfrm>
        </p:grpSpPr>
        <p:sp>
          <p:nvSpPr>
            <p:cNvPr id="262" name="Google Shape;262;p39"/>
            <p:cNvSpPr/>
            <p:nvPr/>
          </p:nvSpPr>
          <p:spPr>
            <a:xfrm flipH="1" rot="10800000">
              <a:off x="0" y="602673"/>
              <a:ext cx="12023324" cy="45719"/>
            </a:xfrm>
            <a:prstGeom prst="rect">
              <a:avLst/>
            </a:prstGeom>
            <a:solidFill>
              <a:srgbClr val="FFC000"/>
            </a:solid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3" name="Google Shape;263;p39"/>
            <p:cNvSpPr txBox="1"/>
            <p:nvPr/>
          </p:nvSpPr>
          <p:spPr>
            <a:xfrm>
              <a:off x="7421732" y="123292"/>
              <a:ext cx="4516268" cy="369291"/>
            </a:xfrm>
            <a:prstGeom prst="rect">
              <a:avLst/>
            </a:prstGeom>
            <a:gradFill>
              <a:gsLst>
                <a:gs pos="0">
                  <a:srgbClr val="7E3A1D"/>
                </a:gs>
                <a:gs pos="48000">
                  <a:srgbClr val="C35A2C"/>
                </a:gs>
                <a:gs pos="100000">
                  <a:srgbClr val="DF9677"/>
                </a:gs>
              </a:gsLst>
              <a:lin ang="1620000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l-GR" sz="1800" u="none" cap="none" strike="noStrike">
                  <a:solidFill>
                    <a:schemeClr val="lt1"/>
                  </a:solidFill>
                  <a:latin typeface="Calibri"/>
                  <a:ea typeface="Calibri"/>
                  <a:cs typeface="Calibri"/>
                  <a:sym typeface="Calibri"/>
                </a:rPr>
                <a:t>Αποστολή Δεδομένων στον Υπολογιστή</a:t>
              </a:r>
              <a:endParaRPr b="0" i="0" sz="1400" u="none" cap="none" strike="noStrike">
                <a:solidFill>
                  <a:srgbClr val="000000"/>
                </a:solidFill>
                <a:latin typeface="Arial"/>
                <a:ea typeface="Arial"/>
                <a:cs typeface="Arial"/>
                <a:sym typeface="Arial"/>
              </a:endParaRPr>
            </a:p>
          </p:txBody>
        </p:sp>
      </p:grpSp>
      <p:pic>
        <p:nvPicPr>
          <p:cNvPr id="264" name="Google Shape;264;p39"/>
          <p:cNvPicPr preferRelativeResize="0"/>
          <p:nvPr/>
        </p:nvPicPr>
        <p:blipFill rotWithShape="1">
          <a:blip r:embed="rId4">
            <a:alphaModFix/>
          </a:blip>
          <a:srcRect b="0" l="0" r="0" t="0"/>
          <a:stretch/>
        </p:blipFill>
        <p:spPr>
          <a:xfrm>
            <a:off x="0" y="-26341"/>
            <a:ext cx="1608194" cy="611729"/>
          </a:xfrm>
          <a:prstGeom prst="rect">
            <a:avLst/>
          </a:prstGeom>
          <a:noFill/>
          <a:ln>
            <a:noFill/>
          </a:ln>
        </p:spPr>
      </p:pic>
      <p:pic>
        <p:nvPicPr>
          <p:cNvPr id="265" name="Google Shape;265;p39"/>
          <p:cNvPicPr preferRelativeResize="0"/>
          <p:nvPr/>
        </p:nvPicPr>
        <p:blipFill>
          <a:blip r:embed="rId5">
            <a:alphaModFix/>
          </a:blip>
          <a:stretch>
            <a:fillRect/>
          </a:stretch>
        </p:blipFill>
        <p:spPr>
          <a:xfrm>
            <a:off x="340825" y="890288"/>
            <a:ext cx="2711050" cy="1890550"/>
          </a:xfrm>
          <a:prstGeom prst="rect">
            <a:avLst/>
          </a:prstGeom>
          <a:noFill/>
          <a:ln>
            <a:noFill/>
          </a:ln>
        </p:spPr>
      </p:pic>
      <p:pic>
        <p:nvPicPr>
          <p:cNvPr id="266" name="Google Shape;266;p39"/>
          <p:cNvPicPr preferRelativeResize="0"/>
          <p:nvPr/>
        </p:nvPicPr>
        <p:blipFill>
          <a:blip r:embed="rId6">
            <a:alphaModFix/>
          </a:blip>
          <a:stretch>
            <a:fillRect/>
          </a:stretch>
        </p:blipFill>
        <p:spPr>
          <a:xfrm>
            <a:off x="8959775" y="831475"/>
            <a:ext cx="2946775" cy="19640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40"/>
          <p:cNvPicPr preferRelativeResize="0"/>
          <p:nvPr/>
        </p:nvPicPr>
        <p:blipFill rotWithShape="1">
          <a:blip r:embed="rId3">
            <a:alphaModFix/>
          </a:blip>
          <a:srcRect b="11764" l="0" r="0" t="13906"/>
          <a:stretch/>
        </p:blipFill>
        <p:spPr>
          <a:xfrm>
            <a:off x="242597" y="2278419"/>
            <a:ext cx="5715000" cy="3001930"/>
          </a:xfrm>
          <a:prstGeom prst="rect">
            <a:avLst/>
          </a:prstGeom>
          <a:noFill/>
          <a:ln>
            <a:noFill/>
          </a:ln>
        </p:spPr>
      </p:pic>
      <p:sp>
        <p:nvSpPr>
          <p:cNvPr id="272" name="Google Shape;272;p40"/>
          <p:cNvSpPr txBox="1"/>
          <p:nvPr/>
        </p:nvSpPr>
        <p:spPr>
          <a:xfrm>
            <a:off x="4511817" y="857156"/>
            <a:ext cx="4270720" cy="1477328"/>
          </a:xfrm>
          <a:prstGeom prst="rect">
            <a:avLst/>
          </a:prstGeom>
          <a:gradFill>
            <a:gsLst>
              <a:gs pos="0">
                <a:srgbClr val="B6FFA1"/>
              </a:gs>
              <a:gs pos="35000">
                <a:srgbClr val="CCFFBC"/>
              </a:gs>
              <a:gs pos="100000">
                <a:srgbClr val="EAFFE3"/>
              </a:gs>
            </a:gsLst>
            <a:lin ang="16200000" scaled="0"/>
          </a:gradFill>
          <a:ln cap="flat" cmpd="sng" w="9525">
            <a:solidFill>
              <a:srgbClr val="77C75C"/>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dk1"/>
                </a:solidFill>
                <a:latin typeface="Arial"/>
                <a:ea typeface="Arial"/>
                <a:cs typeface="Arial"/>
                <a:sym typeface="Arial"/>
              </a:rPr>
              <a:t>Αυτό δεν είναι κάτι καινούριο.</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dk1"/>
                </a:solidFill>
                <a:latin typeface="Arial"/>
                <a:ea typeface="Arial"/>
                <a:cs typeface="Arial"/>
                <a:sym typeface="Arial"/>
              </a:rPr>
              <a:t>Όλοι θα γνωρίζετε τα</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dk1"/>
                </a:solidFill>
                <a:latin typeface="Arial"/>
                <a:ea typeface="Arial"/>
                <a:cs typeface="Arial"/>
                <a:sym typeface="Arial"/>
              </a:rPr>
              <a:t>καρδιογραφήματα, που μετράμε</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rgbClr val="202122"/>
                </a:solidFill>
                <a:latin typeface="Arial"/>
                <a:ea typeface="Arial"/>
                <a:cs typeface="Arial"/>
                <a:sym typeface="Arial"/>
              </a:rPr>
              <a:t>την ηλεκτρική δραστηριότητα των μυών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rgbClr val="202122"/>
                </a:solidFill>
                <a:latin typeface="Arial"/>
                <a:ea typeface="Arial"/>
                <a:cs typeface="Arial"/>
                <a:sym typeface="Arial"/>
              </a:rPr>
              <a:t>της παλλόμενης καρδιάς</a:t>
            </a:r>
            <a:endParaRPr b="0" i="0" sz="1400" u="none" cap="none" strike="noStrike">
              <a:solidFill>
                <a:schemeClr val="dk1"/>
              </a:solidFill>
              <a:latin typeface="Arial"/>
              <a:ea typeface="Arial"/>
              <a:cs typeface="Arial"/>
              <a:sym typeface="Arial"/>
            </a:endParaRPr>
          </a:p>
        </p:txBody>
      </p:sp>
      <p:sp>
        <p:nvSpPr>
          <p:cNvPr id="273" name="Google Shape;273;p40"/>
          <p:cNvSpPr txBox="1"/>
          <p:nvPr/>
        </p:nvSpPr>
        <p:spPr>
          <a:xfrm>
            <a:off x="6373729" y="2670414"/>
            <a:ext cx="5269500" cy="1200600"/>
          </a:xfrm>
          <a:prstGeom prst="rect">
            <a:avLst/>
          </a:prstGeom>
          <a:gradFill>
            <a:gsLst>
              <a:gs pos="0">
                <a:srgbClr val="86D8FF"/>
              </a:gs>
              <a:gs pos="35000">
                <a:srgbClr val="ACE2FF"/>
              </a:gs>
              <a:gs pos="100000">
                <a:srgbClr val="DCF1FF"/>
              </a:gs>
            </a:gsLst>
            <a:lin ang="16200000" scaled="0"/>
          </a:gradFill>
          <a:ln cap="flat" cmpd="sng" w="9525">
            <a:solidFill>
              <a:srgbClr val="009BD8"/>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dk1"/>
                </a:solidFill>
                <a:latin typeface="Arial"/>
                <a:ea typeface="Arial"/>
                <a:cs typeface="Arial"/>
                <a:sym typeface="Arial"/>
              </a:rPr>
              <a:t>Με το micro:bit και άλλες αντίστοιχες συσκευές,</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dk1"/>
                </a:solidFill>
                <a:latin typeface="Arial"/>
                <a:ea typeface="Arial"/>
                <a:cs typeface="Arial"/>
                <a:sym typeface="Arial"/>
              </a:rPr>
              <a:t>μπορείτε κι εσείς να πάρετε μετρήσεις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dk1"/>
                </a:solidFill>
                <a:latin typeface="Arial"/>
                <a:ea typeface="Arial"/>
                <a:cs typeface="Arial"/>
                <a:sym typeface="Arial"/>
              </a:rPr>
              <a:t>φυσικών μεγεθών και να τις βλέπετε την ίδια ώρα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dk1"/>
                </a:solidFill>
                <a:latin typeface="Arial"/>
                <a:ea typeface="Arial"/>
                <a:cs typeface="Arial"/>
                <a:sym typeface="Arial"/>
              </a:rPr>
              <a:t>στον υπολογιστή. </a:t>
            </a:r>
            <a:endParaRPr b="0" i="0" sz="1800" u="none" cap="none" strike="noStrike">
              <a:solidFill>
                <a:schemeClr val="dk1"/>
              </a:solidFill>
              <a:latin typeface="Arial"/>
              <a:ea typeface="Arial"/>
              <a:cs typeface="Arial"/>
              <a:sym typeface="Arial"/>
            </a:endParaRPr>
          </a:p>
        </p:txBody>
      </p:sp>
      <p:pic>
        <p:nvPicPr>
          <p:cNvPr descr="New Year – New apps, New robot, New curriculum!" id="274" name="Google Shape;274;p40"/>
          <p:cNvPicPr preferRelativeResize="0"/>
          <p:nvPr/>
        </p:nvPicPr>
        <p:blipFill rotWithShape="1">
          <a:blip r:embed="rId4">
            <a:alphaModFix/>
          </a:blip>
          <a:srcRect b="0" l="0" r="0" t="0"/>
          <a:stretch/>
        </p:blipFill>
        <p:spPr>
          <a:xfrm>
            <a:off x="6518507" y="4443774"/>
            <a:ext cx="2750366" cy="1495512"/>
          </a:xfrm>
          <a:prstGeom prst="rect">
            <a:avLst/>
          </a:prstGeom>
          <a:noFill/>
          <a:ln>
            <a:noFill/>
          </a:ln>
        </p:spPr>
      </p:pic>
      <p:grpSp>
        <p:nvGrpSpPr>
          <p:cNvPr id="275" name="Google Shape;275;p40"/>
          <p:cNvGrpSpPr/>
          <p:nvPr/>
        </p:nvGrpSpPr>
        <p:grpSpPr>
          <a:xfrm>
            <a:off x="0" y="106007"/>
            <a:ext cx="12192000" cy="525100"/>
            <a:chOff x="0" y="123292"/>
            <a:chExt cx="12023324" cy="525100"/>
          </a:xfrm>
        </p:grpSpPr>
        <p:sp>
          <p:nvSpPr>
            <p:cNvPr id="276" name="Google Shape;276;p40"/>
            <p:cNvSpPr/>
            <p:nvPr/>
          </p:nvSpPr>
          <p:spPr>
            <a:xfrm flipH="1" rot="10800000">
              <a:off x="0" y="602673"/>
              <a:ext cx="12023324" cy="45719"/>
            </a:xfrm>
            <a:prstGeom prst="rect">
              <a:avLst/>
            </a:prstGeom>
            <a:solidFill>
              <a:srgbClr val="FFC000"/>
            </a:solid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7" name="Google Shape;277;p40"/>
            <p:cNvSpPr txBox="1"/>
            <p:nvPr/>
          </p:nvSpPr>
          <p:spPr>
            <a:xfrm>
              <a:off x="7421732" y="123292"/>
              <a:ext cx="4516268" cy="369291"/>
            </a:xfrm>
            <a:prstGeom prst="rect">
              <a:avLst/>
            </a:prstGeom>
            <a:gradFill>
              <a:gsLst>
                <a:gs pos="0">
                  <a:srgbClr val="7E3A1D"/>
                </a:gs>
                <a:gs pos="48000">
                  <a:srgbClr val="C35A2C"/>
                </a:gs>
                <a:gs pos="100000">
                  <a:srgbClr val="DF9677"/>
                </a:gs>
              </a:gsLst>
              <a:lin ang="1620000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l-GR" sz="1800" u="none" cap="none" strike="noStrike">
                  <a:solidFill>
                    <a:schemeClr val="lt1"/>
                  </a:solidFill>
                  <a:latin typeface="Calibri"/>
                  <a:ea typeface="Calibri"/>
                  <a:cs typeface="Calibri"/>
                  <a:sym typeface="Calibri"/>
                </a:rPr>
                <a:t>Αποστολή Δεδομένων στον Υπολογιστή</a:t>
              </a:r>
              <a:endParaRPr b="0" i="0" sz="1400" u="none" cap="none" strike="noStrike">
                <a:solidFill>
                  <a:srgbClr val="000000"/>
                </a:solidFill>
                <a:latin typeface="Arial"/>
                <a:ea typeface="Arial"/>
                <a:cs typeface="Arial"/>
                <a:sym typeface="Arial"/>
              </a:endParaRPr>
            </a:p>
          </p:txBody>
        </p:sp>
      </p:grpSp>
      <p:pic>
        <p:nvPicPr>
          <p:cNvPr id="278" name="Google Shape;278;p40"/>
          <p:cNvPicPr preferRelativeResize="0"/>
          <p:nvPr/>
        </p:nvPicPr>
        <p:blipFill rotWithShape="1">
          <a:blip r:embed="rId5">
            <a:alphaModFix/>
          </a:blip>
          <a:srcRect b="0" l="0" r="0" t="0"/>
          <a:stretch/>
        </p:blipFill>
        <p:spPr>
          <a:xfrm>
            <a:off x="0" y="-26341"/>
            <a:ext cx="1608194" cy="61172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1"/>
          <p:cNvSpPr txBox="1"/>
          <p:nvPr/>
        </p:nvSpPr>
        <p:spPr>
          <a:xfrm>
            <a:off x="7066815" y="1855995"/>
            <a:ext cx="4621800" cy="1200600"/>
          </a:xfrm>
          <a:prstGeom prst="rect">
            <a:avLst/>
          </a:prstGeom>
          <a:gradFill>
            <a:gsLst>
              <a:gs pos="0">
                <a:srgbClr val="8BFFDA"/>
              </a:gs>
              <a:gs pos="35000">
                <a:srgbClr val="AFFFE1"/>
              </a:gs>
              <a:gs pos="100000">
                <a:srgbClr val="DEFFF3"/>
              </a:gs>
            </a:gsLst>
            <a:lin ang="16200000" scaled="0"/>
          </a:gradFill>
          <a:ln cap="flat" cmpd="sng" w="9525">
            <a:solidFill>
              <a:srgbClr val="0ACE99"/>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dk1"/>
                </a:solidFill>
                <a:latin typeface="Arial"/>
                <a:ea typeface="Arial"/>
                <a:cs typeface="Arial"/>
                <a:sym typeface="Arial"/>
              </a:rPr>
              <a:t>Μερικές φορές δεν μπορούμε να βγάλουμε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dk1"/>
                </a:solidFill>
                <a:latin typeface="Arial"/>
                <a:ea typeface="Arial"/>
                <a:cs typeface="Arial"/>
                <a:sym typeface="Arial"/>
              </a:rPr>
              <a:t>άμεσα συμπεράσματα από τις μετρήσεις,</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dk1"/>
                </a:solidFill>
                <a:latin typeface="Arial"/>
                <a:ea typeface="Arial"/>
                <a:cs typeface="Arial"/>
                <a:sym typeface="Arial"/>
              </a:rPr>
              <a:t>οπότε πρέπει να κάνουμε επεξεργασία</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dk1"/>
                </a:solidFill>
                <a:latin typeface="Arial"/>
                <a:ea typeface="Arial"/>
                <a:cs typeface="Arial"/>
                <a:sym typeface="Arial"/>
              </a:rPr>
              <a:t>και ανάλυση των δεδομένων</a:t>
            </a:r>
            <a:endParaRPr b="0" i="0" sz="1400" u="none" cap="none" strike="noStrike">
              <a:solidFill>
                <a:schemeClr val="dk1"/>
              </a:solidFill>
              <a:latin typeface="Arial"/>
              <a:ea typeface="Arial"/>
              <a:cs typeface="Arial"/>
              <a:sym typeface="Arial"/>
            </a:endParaRPr>
          </a:p>
        </p:txBody>
      </p:sp>
      <p:sp>
        <p:nvSpPr>
          <p:cNvPr id="284" name="Google Shape;284;p41"/>
          <p:cNvSpPr/>
          <p:nvPr/>
        </p:nvSpPr>
        <p:spPr>
          <a:xfrm>
            <a:off x="603376" y="1136980"/>
            <a:ext cx="4754700" cy="107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l-GR" sz="3200" u="none" cap="none" strike="noStrike">
                <a:solidFill>
                  <a:srgbClr val="89DEFE"/>
                </a:solidFill>
                <a:latin typeface="Arial"/>
                <a:ea typeface="Arial"/>
                <a:cs typeface="Arial"/>
                <a:sym typeface="Arial"/>
              </a:rPr>
              <a:t>Ας επιστρέψουμε όμως</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i="0" lang="el-GR" sz="3200" u="none" cap="none" strike="noStrike">
                <a:solidFill>
                  <a:srgbClr val="89DEFE"/>
                </a:solidFill>
                <a:latin typeface="Arial"/>
                <a:ea typeface="Arial"/>
                <a:cs typeface="Arial"/>
                <a:sym typeface="Arial"/>
              </a:rPr>
              <a:t>στα δεδομένα…</a:t>
            </a:r>
            <a:endParaRPr b="1" i="0" sz="3200" u="none" cap="none" strike="noStrike">
              <a:solidFill>
                <a:srgbClr val="89DEFE"/>
              </a:solidFill>
              <a:latin typeface="Arial"/>
              <a:ea typeface="Arial"/>
              <a:cs typeface="Arial"/>
              <a:sym typeface="Arial"/>
            </a:endParaRPr>
          </a:p>
        </p:txBody>
      </p:sp>
      <p:grpSp>
        <p:nvGrpSpPr>
          <p:cNvPr id="285" name="Google Shape;285;p41"/>
          <p:cNvGrpSpPr/>
          <p:nvPr/>
        </p:nvGrpSpPr>
        <p:grpSpPr>
          <a:xfrm>
            <a:off x="0" y="106007"/>
            <a:ext cx="12192000" cy="525100"/>
            <a:chOff x="0" y="123292"/>
            <a:chExt cx="12023324" cy="525100"/>
          </a:xfrm>
        </p:grpSpPr>
        <p:sp>
          <p:nvSpPr>
            <p:cNvPr id="286" name="Google Shape;286;p41"/>
            <p:cNvSpPr/>
            <p:nvPr/>
          </p:nvSpPr>
          <p:spPr>
            <a:xfrm flipH="1" rot="10800000">
              <a:off x="0" y="602673"/>
              <a:ext cx="12023324" cy="45719"/>
            </a:xfrm>
            <a:prstGeom prst="rect">
              <a:avLst/>
            </a:prstGeom>
            <a:solidFill>
              <a:srgbClr val="FFC000"/>
            </a:solid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7" name="Google Shape;287;p41"/>
            <p:cNvSpPr txBox="1"/>
            <p:nvPr/>
          </p:nvSpPr>
          <p:spPr>
            <a:xfrm>
              <a:off x="7421732" y="123292"/>
              <a:ext cx="4516268" cy="369291"/>
            </a:xfrm>
            <a:prstGeom prst="rect">
              <a:avLst/>
            </a:prstGeom>
            <a:gradFill>
              <a:gsLst>
                <a:gs pos="0">
                  <a:srgbClr val="7E3A1D"/>
                </a:gs>
                <a:gs pos="48000">
                  <a:srgbClr val="C35A2C"/>
                </a:gs>
                <a:gs pos="100000">
                  <a:srgbClr val="DF9677"/>
                </a:gs>
              </a:gsLst>
              <a:lin ang="1620000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l-GR" sz="1800" u="none" cap="none" strike="noStrike">
                  <a:solidFill>
                    <a:schemeClr val="lt1"/>
                  </a:solidFill>
                  <a:latin typeface="Calibri"/>
                  <a:ea typeface="Calibri"/>
                  <a:cs typeface="Calibri"/>
                  <a:sym typeface="Calibri"/>
                </a:rPr>
                <a:t>Αποστολή Δεδομένων στον Υπολογιστή</a:t>
              </a:r>
              <a:endParaRPr b="0" i="0" sz="1400" u="none" cap="none" strike="noStrike">
                <a:solidFill>
                  <a:srgbClr val="000000"/>
                </a:solidFill>
                <a:latin typeface="Arial"/>
                <a:ea typeface="Arial"/>
                <a:cs typeface="Arial"/>
                <a:sym typeface="Arial"/>
              </a:endParaRPr>
            </a:p>
          </p:txBody>
        </p:sp>
      </p:grpSp>
      <p:pic>
        <p:nvPicPr>
          <p:cNvPr id="288" name="Google Shape;288;p41"/>
          <p:cNvPicPr preferRelativeResize="0"/>
          <p:nvPr/>
        </p:nvPicPr>
        <p:blipFill rotWithShape="1">
          <a:blip r:embed="rId3">
            <a:alphaModFix/>
          </a:blip>
          <a:srcRect b="0" l="0" r="0" t="0"/>
          <a:stretch/>
        </p:blipFill>
        <p:spPr>
          <a:xfrm>
            <a:off x="0" y="-26341"/>
            <a:ext cx="1608194" cy="611729"/>
          </a:xfrm>
          <a:prstGeom prst="rect">
            <a:avLst/>
          </a:prstGeom>
          <a:noFill/>
          <a:ln>
            <a:noFill/>
          </a:ln>
        </p:spPr>
      </p:pic>
      <p:sp>
        <p:nvSpPr>
          <p:cNvPr id="289" name="Google Shape;289;p41"/>
          <p:cNvSpPr/>
          <p:nvPr/>
        </p:nvSpPr>
        <p:spPr>
          <a:xfrm>
            <a:off x="195336" y="3667167"/>
            <a:ext cx="7085700" cy="1077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l-GR" sz="3200" u="none" cap="none" strike="noStrike">
                <a:solidFill>
                  <a:srgbClr val="89DEFE"/>
                </a:solidFill>
                <a:latin typeface="Arial"/>
                <a:ea typeface="Arial"/>
                <a:cs typeface="Arial"/>
                <a:sym typeface="Arial"/>
              </a:rPr>
              <a:t>Πολύ συνηθισμένο και απλό είναι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i="0" lang="el-GR" sz="3200" u="none" cap="none" strike="noStrike">
                <a:solidFill>
                  <a:srgbClr val="89DEFE"/>
                </a:solidFill>
                <a:latin typeface="Arial"/>
                <a:ea typeface="Arial"/>
                <a:cs typeface="Arial"/>
                <a:sym typeface="Arial"/>
              </a:rPr>
              <a:t>να βγάζουμε μέσους όρους</a:t>
            </a:r>
            <a:endParaRPr b="1" i="0" sz="3200" u="none" cap="none" strike="noStrike">
              <a:solidFill>
                <a:srgbClr val="89DEFE"/>
              </a:solidFill>
              <a:latin typeface="Arial"/>
              <a:ea typeface="Arial"/>
              <a:cs typeface="Arial"/>
              <a:sym typeface="Arial"/>
            </a:endParaRPr>
          </a:p>
        </p:txBody>
      </p:sp>
      <p:sp>
        <p:nvSpPr>
          <p:cNvPr id="290" name="Google Shape;290;p41"/>
          <p:cNvSpPr/>
          <p:nvPr/>
        </p:nvSpPr>
        <p:spPr>
          <a:xfrm>
            <a:off x="8007514" y="5013397"/>
            <a:ext cx="39711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l-GR" sz="2400" u="none" cap="none" strike="noStrike">
                <a:solidFill>
                  <a:schemeClr val="accent3"/>
                </a:solidFill>
                <a:latin typeface="Arial"/>
                <a:ea typeface="Arial"/>
                <a:cs typeface="Arial"/>
                <a:sym typeface="Arial"/>
              </a:rPr>
              <a:t>Ξέρετε πώς υπολογίζεται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l-GR" sz="2400" u="none" cap="none" strike="noStrike">
                <a:solidFill>
                  <a:schemeClr val="accent3"/>
                </a:solidFill>
                <a:latin typeface="Arial"/>
                <a:ea typeface="Arial"/>
                <a:cs typeface="Arial"/>
                <a:sym typeface="Arial"/>
              </a:rPr>
              <a:t>ο μέσος όρος;</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3"/>
          <p:cNvSpPr/>
          <p:nvPr/>
        </p:nvSpPr>
        <p:spPr>
          <a:xfrm>
            <a:off x="575079" y="877279"/>
            <a:ext cx="6285695" cy="181588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l-GR" sz="2800" u="none" cap="none" strike="noStrike">
                <a:solidFill>
                  <a:schemeClr val="accent3"/>
                </a:solidFill>
                <a:latin typeface="Arial"/>
                <a:ea typeface="Arial"/>
                <a:cs typeface="Arial"/>
                <a:sym typeface="Arial"/>
              </a:rPr>
              <a:t>Στις ασκήσεις που ακολουθούν</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i="0" lang="el-GR" sz="2800" u="none" cap="none" strike="noStrike">
                <a:solidFill>
                  <a:schemeClr val="accent3"/>
                </a:solidFill>
                <a:latin typeface="Arial"/>
                <a:ea typeface="Arial"/>
                <a:cs typeface="Arial"/>
                <a:sym typeface="Arial"/>
              </a:rPr>
              <a:t>προσέξτε την ευαισθησία της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i="0" lang="el-GR" sz="2800" u="none" cap="none" strike="noStrike">
                <a:solidFill>
                  <a:schemeClr val="accent3"/>
                </a:solidFill>
                <a:latin typeface="Arial"/>
                <a:ea typeface="Arial"/>
                <a:cs typeface="Arial"/>
                <a:sym typeface="Arial"/>
              </a:rPr>
              <a:t>συσκευής στην παραμικρή</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i="0" lang="el-GR" sz="2800" u="none" cap="none" strike="noStrike">
                <a:solidFill>
                  <a:schemeClr val="accent3"/>
                </a:solidFill>
                <a:latin typeface="Arial"/>
                <a:ea typeface="Arial"/>
                <a:cs typeface="Arial"/>
                <a:sym typeface="Arial"/>
              </a:rPr>
              <a:t>αλλαγή των συνθηκών.</a:t>
            </a:r>
            <a:endParaRPr b="0" i="0" sz="1400" u="none" cap="none" strike="noStrike">
              <a:solidFill>
                <a:srgbClr val="000000"/>
              </a:solidFill>
              <a:latin typeface="Arial"/>
              <a:ea typeface="Arial"/>
              <a:cs typeface="Arial"/>
              <a:sym typeface="Arial"/>
            </a:endParaRPr>
          </a:p>
        </p:txBody>
      </p:sp>
      <p:pic>
        <p:nvPicPr>
          <p:cNvPr descr="Data logging | micro:bit" id="296" name="Google Shape;296;p43"/>
          <p:cNvPicPr preferRelativeResize="0"/>
          <p:nvPr/>
        </p:nvPicPr>
        <p:blipFill rotWithShape="1">
          <a:blip r:embed="rId3">
            <a:alphaModFix/>
          </a:blip>
          <a:srcRect b="0" l="0" r="0" t="0"/>
          <a:stretch/>
        </p:blipFill>
        <p:spPr>
          <a:xfrm>
            <a:off x="1747935" y="3327119"/>
            <a:ext cx="4348066" cy="2299039"/>
          </a:xfrm>
          <a:prstGeom prst="rect">
            <a:avLst/>
          </a:prstGeom>
          <a:noFill/>
          <a:ln>
            <a:noFill/>
          </a:ln>
        </p:spPr>
      </p:pic>
      <p:sp>
        <p:nvSpPr>
          <p:cNvPr id="297" name="Google Shape;297;p43"/>
          <p:cNvSpPr txBox="1"/>
          <p:nvPr/>
        </p:nvSpPr>
        <p:spPr>
          <a:xfrm>
            <a:off x="7195519" y="2588455"/>
            <a:ext cx="4421402" cy="1477328"/>
          </a:xfrm>
          <a:prstGeom prst="rect">
            <a:avLst/>
          </a:prstGeom>
          <a:gradFill>
            <a:gsLst>
              <a:gs pos="0">
                <a:srgbClr val="86D8FF"/>
              </a:gs>
              <a:gs pos="35000">
                <a:srgbClr val="ACE2FF"/>
              </a:gs>
              <a:gs pos="100000">
                <a:srgbClr val="DCF1FF"/>
              </a:gs>
            </a:gsLst>
            <a:lin ang="16200000" scaled="0"/>
          </a:gradFill>
          <a:ln cap="flat" cmpd="sng" w="9525">
            <a:solidFill>
              <a:srgbClr val="009BD8"/>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dk1"/>
                </a:solidFill>
                <a:latin typeface="Arial"/>
                <a:ea typeface="Arial"/>
                <a:cs typeface="Arial"/>
                <a:sym typeface="Arial"/>
              </a:rPr>
              <a:t>Για το λόγο αυτό πρέπει να προσέχουμε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dk1"/>
                </a:solidFill>
                <a:latin typeface="Arial"/>
                <a:ea typeface="Arial"/>
                <a:cs typeface="Arial"/>
                <a:sym typeface="Arial"/>
              </a:rPr>
              <a:t>τα δεδομένα που παίρνουμε και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dk1"/>
                </a:solidFill>
                <a:latin typeface="Arial"/>
                <a:ea typeface="Arial"/>
                <a:cs typeface="Arial"/>
                <a:sym typeface="Arial"/>
              </a:rPr>
              <a:t>να μην λαμβάνουμε υπόψη ακραίες τιμές.</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dk1"/>
                </a:solidFill>
                <a:latin typeface="Arial"/>
                <a:ea typeface="Arial"/>
                <a:cs typeface="Arial"/>
                <a:sym typeface="Arial"/>
              </a:rPr>
              <a:t>Έτσι, είναι σημαντικό να παίρνουμε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dk1"/>
                </a:solidFill>
                <a:latin typeface="Arial"/>
                <a:ea typeface="Arial"/>
                <a:cs typeface="Arial"/>
                <a:sym typeface="Arial"/>
              </a:rPr>
              <a:t>πολλές μετρήσεις.</a:t>
            </a:r>
            <a:endParaRPr b="0" i="0" sz="1800" u="none" cap="none" strike="noStrike">
              <a:solidFill>
                <a:schemeClr val="dk1"/>
              </a:solidFill>
              <a:latin typeface="Arial"/>
              <a:ea typeface="Arial"/>
              <a:cs typeface="Arial"/>
              <a:sym typeface="Arial"/>
            </a:endParaRPr>
          </a:p>
        </p:txBody>
      </p:sp>
      <p:sp>
        <p:nvSpPr>
          <p:cNvPr id="298" name="Google Shape;298;p43"/>
          <p:cNvSpPr txBox="1"/>
          <p:nvPr/>
        </p:nvSpPr>
        <p:spPr>
          <a:xfrm>
            <a:off x="6774463" y="4793589"/>
            <a:ext cx="4370107" cy="923330"/>
          </a:xfrm>
          <a:prstGeom prst="rect">
            <a:avLst/>
          </a:prstGeom>
          <a:gradFill>
            <a:gsLst>
              <a:gs pos="0">
                <a:srgbClr val="8EB5FF"/>
              </a:gs>
              <a:gs pos="35000">
                <a:srgbClr val="B1C9FF"/>
              </a:gs>
              <a:gs pos="100000">
                <a:srgbClr val="E0EBFF"/>
              </a:gs>
            </a:gsLst>
            <a:lin ang="16200000" scaled="0"/>
          </a:gradFill>
          <a:ln cap="flat" cmpd="sng" w="9525">
            <a:solidFill>
              <a:srgbClr val="096CC5"/>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dk1"/>
                </a:solidFill>
                <a:latin typeface="Arial"/>
                <a:ea typeface="Arial"/>
                <a:cs typeface="Arial"/>
                <a:sym typeface="Arial"/>
              </a:rPr>
              <a:t>Τα αποτελέσματα που παίρνουμε πάντα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dk1"/>
                </a:solidFill>
                <a:latin typeface="Arial"/>
                <a:ea typeface="Arial"/>
                <a:cs typeface="Arial"/>
                <a:sym typeface="Arial"/>
              </a:rPr>
              <a:t>πρέπει να είναι συμβατά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dk1"/>
                </a:solidFill>
                <a:latin typeface="Arial"/>
                <a:ea typeface="Arial"/>
                <a:cs typeface="Arial"/>
                <a:sym typeface="Arial"/>
              </a:rPr>
              <a:t>με τους φυσικούς νόμους</a:t>
            </a:r>
            <a:endParaRPr b="0" i="0" sz="1800" u="none" cap="none" strike="noStrike">
              <a:solidFill>
                <a:schemeClr val="dk1"/>
              </a:solidFill>
              <a:latin typeface="Arial"/>
              <a:ea typeface="Arial"/>
              <a:cs typeface="Arial"/>
              <a:sym typeface="Arial"/>
            </a:endParaRPr>
          </a:p>
        </p:txBody>
      </p:sp>
      <p:grpSp>
        <p:nvGrpSpPr>
          <p:cNvPr id="299" name="Google Shape;299;p43"/>
          <p:cNvGrpSpPr/>
          <p:nvPr/>
        </p:nvGrpSpPr>
        <p:grpSpPr>
          <a:xfrm>
            <a:off x="0" y="106007"/>
            <a:ext cx="12192000" cy="525100"/>
            <a:chOff x="0" y="123292"/>
            <a:chExt cx="12023324" cy="525100"/>
          </a:xfrm>
        </p:grpSpPr>
        <p:sp>
          <p:nvSpPr>
            <p:cNvPr id="300" name="Google Shape;300;p43"/>
            <p:cNvSpPr/>
            <p:nvPr/>
          </p:nvSpPr>
          <p:spPr>
            <a:xfrm flipH="1" rot="10800000">
              <a:off x="0" y="602673"/>
              <a:ext cx="12023324" cy="45719"/>
            </a:xfrm>
            <a:prstGeom prst="rect">
              <a:avLst/>
            </a:prstGeom>
            <a:solidFill>
              <a:srgbClr val="FFC000"/>
            </a:solid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1" name="Google Shape;301;p43"/>
            <p:cNvSpPr txBox="1"/>
            <p:nvPr/>
          </p:nvSpPr>
          <p:spPr>
            <a:xfrm>
              <a:off x="7421732" y="123292"/>
              <a:ext cx="4516268" cy="369291"/>
            </a:xfrm>
            <a:prstGeom prst="rect">
              <a:avLst/>
            </a:prstGeom>
            <a:gradFill>
              <a:gsLst>
                <a:gs pos="0">
                  <a:srgbClr val="7E3A1D"/>
                </a:gs>
                <a:gs pos="48000">
                  <a:srgbClr val="C35A2C"/>
                </a:gs>
                <a:gs pos="100000">
                  <a:srgbClr val="DF9677"/>
                </a:gs>
              </a:gsLst>
              <a:lin ang="1620000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l-GR" sz="1800" u="none" cap="none" strike="noStrike">
                  <a:solidFill>
                    <a:schemeClr val="lt1"/>
                  </a:solidFill>
                  <a:latin typeface="Calibri"/>
                  <a:ea typeface="Calibri"/>
                  <a:cs typeface="Calibri"/>
                  <a:sym typeface="Calibri"/>
                </a:rPr>
                <a:t>Αποστολή Δεδομένων στον Υπολογιστή</a:t>
              </a:r>
              <a:endParaRPr b="0" i="0" sz="1400" u="none" cap="none" strike="noStrike">
                <a:solidFill>
                  <a:srgbClr val="000000"/>
                </a:solidFill>
                <a:latin typeface="Arial"/>
                <a:ea typeface="Arial"/>
                <a:cs typeface="Arial"/>
                <a:sym typeface="Arial"/>
              </a:endParaRPr>
            </a:p>
          </p:txBody>
        </p:sp>
      </p:grpSp>
      <p:pic>
        <p:nvPicPr>
          <p:cNvPr id="302" name="Google Shape;302;p43"/>
          <p:cNvPicPr preferRelativeResize="0"/>
          <p:nvPr/>
        </p:nvPicPr>
        <p:blipFill rotWithShape="1">
          <a:blip r:embed="rId4">
            <a:alphaModFix/>
          </a:blip>
          <a:srcRect b="0" l="0" r="0" t="0"/>
          <a:stretch/>
        </p:blipFill>
        <p:spPr>
          <a:xfrm>
            <a:off x="0" y="-26341"/>
            <a:ext cx="1608194" cy="61172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9"/>
          <p:cNvSpPr txBox="1"/>
          <p:nvPr/>
        </p:nvSpPr>
        <p:spPr>
          <a:xfrm>
            <a:off x="1686675" y="942975"/>
            <a:ext cx="9695100" cy="491400"/>
          </a:xfrm>
          <a:prstGeom prst="rect">
            <a:avLst/>
          </a:prstGeom>
          <a:noFill/>
          <a:ln>
            <a:noFill/>
          </a:ln>
        </p:spPr>
        <p:txBody>
          <a:bodyPr anchorCtr="0" anchor="ctr" bIns="91425" lIns="91425" spcFirstLastPara="1" rIns="91425" wrap="square" tIns="91425">
            <a:noAutofit/>
          </a:bodyPr>
          <a:lstStyle/>
          <a:p>
            <a:pPr indent="0" lvl="0" marL="0" marR="0" rtl="0" algn="just">
              <a:lnSpc>
                <a:spcPct val="107916"/>
              </a:lnSpc>
              <a:spcBef>
                <a:spcPts val="0"/>
              </a:spcBef>
              <a:spcAft>
                <a:spcPts val="80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08" name="Google Shape;308;p9"/>
          <p:cNvSpPr txBox="1"/>
          <p:nvPr/>
        </p:nvSpPr>
        <p:spPr>
          <a:xfrm>
            <a:off x="4096875" y="4415600"/>
            <a:ext cx="3000000" cy="400200"/>
          </a:xfrm>
          <a:prstGeom prst="rect">
            <a:avLst/>
          </a:prstGeom>
          <a:noFill/>
          <a:ln>
            <a:noFill/>
          </a:ln>
        </p:spPr>
        <p:txBody>
          <a:bodyPr anchorCtr="0" anchor="t" bIns="91425" lIns="91425" spcFirstLastPara="1" rIns="91425" wrap="square" tIns="91425">
            <a:spAutoFit/>
          </a:bodyPr>
          <a:lstStyle/>
          <a:p>
            <a:pPr indent="0" lvl="0" marL="0" marR="0" rtl="0" algn="just">
              <a:lnSpc>
                <a:spcPct val="107916"/>
              </a:lnSpc>
              <a:spcBef>
                <a:spcPts val="0"/>
              </a:spcBef>
              <a:spcAft>
                <a:spcPts val="80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9"/>
          <p:cNvSpPr txBox="1"/>
          <p:nvPr/>
        </p:nvSpPr>
        <p:spPr>
          <a:xfrm>
            <a:off x="304800" y="914400"/>
            <a:ext cx="3000000" cy="354000"/>
          </a:xfrm>
          <a:prstGeom prst="rect">
            <a:avLst/>
          </a:prstGeom>
          <a:noFill/>
          <a:ln>
            <a:noFill/>
          </a:ln>
        </p:spPr>
        <p:txBody>
          <a:bodyPr anchorCtr="0" anchor="t" bIns="91425" lIns="91425" spcFirstLastPara="1" rIns="91425" wrap="square" tIns="91425">
            <a:spAutoFit/>
          </a:bodyPr>
          <a:lstStyle/>
          <a:p>
            <a:pPr indent="0" lvl="0" marL="0" marR="0" rtl="0" algn="just">
              <a:lnSpc>
                <a:spcPct val="107916"/>
              </a:lnSpc>
              <a:spcBef>
                <a:spcPts val="0"/>
              </a:spcBef>
              <a:spcAft>
                <a:spcPts val="800"/>
              </a:spcAft>
              <a:buClr>
                <a:srgbClr val="000000"/>
              </a:buClr>
              <a:buSzPts val="1100"/>
              <a:buFont typeface="Arial"/>
              <a:buNone/>
            </a:pPr>
            <a:r>
              <a:rPr b="1" i="0" lang="el-GR" sz="1100" u="sng" cap="none" strike="noStrike">
                <a:solidFill>
                  <a:schemeClr val="dk1"/>
                </a:solidFill>
                <a:latin typeface="Arial"/>
                <a:ea typeface="Arial"/>
                <a:cs typeface="Arial"/>
                <a:sym typeface="Arial"/>
              </a:rPr>
              <a:t>Ενότητα Α </a:t>
            </a:r>
            <a:endParaRPr b="1" i="0" sz="1100" u="sng" cap="none" strike="noStrike">
              <a:solidFill>
                <a:schemeClr val="dk1"/>
              </a:solidFill>
              <a:latin typeface="Arial"/>
              <a:ea typeface="Arial"/>
              <a:cs typeface="Arial"/>
              <a:sym typeface="Arial"/>
            </a:endParaRPr>
          </a:p>
        </p:txBody>
      </p:sp>
      <p:sp>
        <p:nvSpPr>
          <p:cNvPr id="310" name="Google Shape;310;p9"/>
          <p:cNvSpPr txBox="1"/>
          <p:nvPr/>
        </p:nvSpPr>
        <p:spPr>
          <a:xfrm>
            <a:off x="98075" y="6437600"/>
            <a:ext cx="118896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7916"/>
              </a:lnSpc>
              <a:spcBef>
                <a:spcPts val="0"/>
              </a:spcBef>
              <a:spcAft>
                <a:spcPts val="800"/>
              </a:spcAft>
              <a:buClr>
                <a:srgbClr val="000000"/>
              </a:buClr>
              <a:buSzPts val="1500"/>
              <a:buFont typeface="Arial"/>
              <a:buNone/>
            </a:pPr>
            <a:r>
              <a:rPr b="1" i="0" lang="el-GR" sz="1500" u="none" cap="none" strike="noStrike">
                <a:solidFill>
                  <a:schemeClr val="lt1"/>
                </a:solidFill>
                <a:latin typeface="Arial"/>
                <a:ea typeface="Arial"/>
                <a:cs typeface="Arial"/>
                <a:sym typeface="Arial"/>
              </a:rPr>
              <a:t>ΠΡΟΣΟΧΗ</a:t>
            </a:r>
            <a:r>
              <a:rPr b="0" i="0" lang="el-GR" sz="1500" u="none" cap="none" strike="noStrike">
                <a:solidFill>
                  <a:schemeClr val="lt1"/>
                </a:solidFill>
                <a:latin typeface="Arial"/>
                <a:ea typeface="Arial"/>
                <a:cs typeface="Arial"/>
                <a:sym typeface="Arial"/>
              </a:rPr>
              <a:t>! Σε όλη τη διάρκεια της άσκησης, είναι απαραίτητο η μπροστινή πλευρά του micro:bit με τα LED να είναι προς το ταβάνι. </a:t>
            </a:r>
            <a:endParaRPr b="0" i="0" sz="1500" u="none" cap="none" strike="noStrike">
              <a:solidFill>
                <a:schemeClr val="lt1"/>
              </a:solidFill>
              <a:latin typeface="Arial"/>
              <a:ea typeface="Arial"/>
              <a:cs typeface="Arial"/>
              <a:sym typeface="Arial"/>
            </a:endParaRPr>
          </a:p>
        </p:txBody>
      </p:sp>
      <p:sp>
        <p:nvSpPr>
          <p:cNvPr id="311" name="Google Shape;311;p9"/>
          <p:cNvSpPr/>
          <p:nvPr/>
        </p:nvSpPr>
        <p:spPr>
          <a:xfrm>
            <a:off x="3857825" y="1975925"/>
            <a:ext cx="7643700" cy="3585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dk1"/>
                </a:solidFill>
                <a:latin typeface="Calibri"/>
                <a:ea typeface="Calibri"/>
                <a:cs typeface="Calibri"/>
                <a:sym typeface="Calibri"/>
              </a:rPr>
              <a:t>Αντιγράψτε το πρόγραμμα που βλέπετε στη διπλανή εικόνα. Περάστε το χέρι σας πάνω από τα LED. Σβήνουν; Μπορείτε να εξηγήσετε το λόγο; </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dk1"/>
                </a:solidFill>
                <a:latin typeface="Calibri"/>
                <a:ea typeface="Calibri"/>
                <a:cs typeface="Calibri"/>
                <a:sym typeface="Calibri"/>
              </a:rPr>
              <a:t>Προσπαθώντας να βρούμε με όσο το δυνατόν μεγαλύτερη ακρίβεια την τιμή που τα LED σβήνουν όταν περάσουμε τα χέρια μας από πάνω τους, κάντε το εξής:</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dk1"/>
                </a:solidFill>
                <a:latin typeface="Calibri"/>
                <a:ea typeface="Calibri"/>
                <a:cs typeface="Calibri"/>
                <a:sym typeface="Calibri"/>
              </a:rPr>
              <a:t>Αλλάξτε την ένδειξη, δοκιμάζοντας να ανεβάσετε την τιμή ανά 50, ώστε να εντοπίσετε την 50αδα. </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dk1"/>
                </a:solidFill>
                <a:latin typeface="Calibri"/>
                <a:ea typeface="Calibri"/>
                <a:cs typeface="Calibri"/>
                <a:sym typeface="Calibri"/>
              </a:rPr>
              <a:t>Μέσα σε αυτή την 50αδα, αλλάξτε τις τιμές ανά 10αδα. Αφού εντοπίσετε την 10αδα που σβήνουν τα LED, προχωρήστε ανά μονάδα. </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dk1"/>
                </a:solidFill>
                <a:latin typeface="Calibri"/>
                <a:ea typeface="Calibri"/>
                <a:cs typeface="Calibri"/>
                <a:sym typeface="Calibri"/>
              </a:rPr>
              <a:t>Η ένδειξη που βρίσκει κάθε ομάδα είναι ίδια ή διαφορετική; Πώς το εξηγείτε;</a:t>
            </a:r>
            <a:endParaRPr b="0" i="0" sz="1800" u="none" cap="none" strike="noStrike">
              <a:solidFill>
                <a:schemeClr val="dk1"/>
              </a:solidFill>
              <a:latin typeface="Calibri"/>
              <a:ea typeface="Calibri"/>
              <a:cs typeface="Calibri"/>
              <a:sym typeface="Calibri"/>
            </a:endParaRPr>
          </a:p>
        </p:txBody>
      </p:sp>
      <p:pic>
        <p:nvPicPr>
          <p:cNvPr descr="Δεν υπάρχει διαθέσιμη περιγραφή." id="312" name="Google Shape;312;p9"/>
          <p:cNvPicPr preferRelativeResize="0"/>
          <p:nvPr/>
        </p:nvPicPr>
        <p:blipFill rotWithShape="1">
          <a:blip r:embed="rId3">
            <a:alphaModFix/>
          </a:blip>
          <a:srcRect b="0" l="0" r="0" t="0"/>
          <a:stretch/>
        </p:blipFill>
        <p:spPr>
          <a:xfrm>
            <a:off x="152400" y="1268400"/>
            <a:ext cx="3262167" cy="5000950"/>
          </a:xfrm>
          <a:prstGeom prst="rect">
            <a:avLst/>
          </a:prstGeom>
          <a:noFill/>
          <a:ln>
            <a:noFill/>
          </a:ln>
        </p:spPr>
      </p:pic>
      <p:grpSp>
        <p:nvGrpSpPr>
          <p:cNvPr id="313" name="Google Shape;313;p9"/>
          <p:cNvGrpSpPr/>
          <p:nvPr/>
        </p:nvGrpSpPr>
        <p:grpSpPr>
          <a:xfrm>
            <a:off x="0" y="106007"/>
            <a:ext cx="12192000" cy="525100"/>
            <a:chOff x="0" y="123292"/>
            <a:chExt cx="12023324" cy="525100"/>
          </a:xfrm>
        </p:grpSpPr>
        <p:sp>
          <p:nvSpPr>
            <p:cNvPr id="314" name="Google Shape;314;p9"/>
            <p:cNvSpPr/>
            <p:nvPr/>
          </p:nvSpPr>
          <p:spPr>
            <a:xfrm flipH="1" rot="10800000">
              <a:off x="0" y="602673"/>
              <a:ext cx="12023324" cy="45719"/>
            </a:xfrm>
            <a:prstGeom prst="rect">
              <a:avLst/>
            </a:prstGeom>
            <a:solidFill>
              <a:srgbClr val="FFC000"/>
            </a:solid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5" name="Google Shape;315;p9"/>
            <p:cNvSpPr txBox="1"/>
            <p:nvPr/>
          </p:nvSpPr>
          <p:spPr>
            <a:xfrm>
              <a:off x="7421732" y="123292"/>
              <a:ext cx="4516268" cy="369291"/>
            </a:xfrm>
            <a:prstGeom prst="rect">
              <a:avLst/>
            </a:prstGeom>
            <a:gradFill>
              <a:gsLst>
                <a:gs pos="0">
                  <a:srgbClr val="7E3A1D"/>
                </a:gs>
                <a:gs pos="48000">
                  <a:srgbClr val="C35A2C"/>
                </a:gs>
                <a:gs pos="100000">
                  <a:srgbClr val="DF9677"/>
                </a:gs>
              </a:gsLst>
              <a:lin ang="1620000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l-GR" sz="1800" u="none" cap="none" strike="noStrike">
                  <a:solidFill>
                    <a:schemeClr val="lt1"/>
                  </a:solidFill>
                  <a:latin typeface="Calibri"/>
                  <a:ea typeface="Calibri"/>
                  <a:cs typeface="Calibri"/>
                  <a:sym typeface="Calibri"/>
                </a:rPr>
                <a:t>Αποστολή Δεδομένων στον Υπολογιστή</a:t>
              </a:r>
              <a:endParaRPr b="0" i="0" sz="1400" u="none" cap="none" strike="noStrike">
                <a:solidFill>
                  <a:srgbClr val="000000"/>
                </a:solidFill>
                <a:latin typeface="Arial"/>
                <a:ea typeface="Arial"/>
                <a:cs typeface="Arial"/>
                <a:sym typeface="Arial"/>
              </a:endParaRPr>
            </a:p>
          </p:txBody>
        </p:sp>
      </p:grpSp>
      <p:pic>
        <p:nvPicPr>
          <p:cNvPr id="316" name="Google Shape;316;p9"/>
          <p:cNvPicPr preferRelativeResize="0"/>
          <p:nvPr/>
        </p:nvPicPr>
        <p:blipFill rotWithShape="1">
          <a:blip r:embed="rId4">
            <a:alphaModFix/>
          </a:blip>
          <a:srcRect b="0" l="0" r="0" t="0"/>
          <a:stretch/>
        </p:blipFill>
        <p:spPr>
          <a:xfrm>
            <a:off x="0" y="-26341"/>
            <a:ext cx="1608194" cy="61172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29db071e198_0_6"/>
          <p:cNvSpPr txBox="1"/>
          <p:nvPr/>
        </p:nvSpPr>
        <p:spPr>
          <a:xfrm>
            <a:off x="1686675" y="942975"/>
            <a:ext cx="9695100" cy="491400"/>
          </a:xfrm>
          <a:prstGeom prst="rect">
            <a:avLst/>
          </a:prstGeom>
          <a:noFill/>
          <a:ln>
            <a:noFill/>
          </a:ln>
        </p:spPr>
        <p:txBody>
          <a:bodyPr anchorCtr="0" anchor="ctr" bIns="91425" lIns="91425" spcFirstLastPara="1" rIns="91425" wrap="square" tIns="91425">
            <a:noAutofit/>
          </a:bodyPr>
          <a:lstStyle/>
          <a:p>
            <a:pPr indent="0" lvl="0" marL="0" marR="0" rtl="0" algn="just">
              <a:lnSpc>
                <a:spcPct val="107916"/>
              </a:lnSpc>
              <a:spcBef>
                <a:spcPts val="0"/>
              </a:spcBef>
              <a:spcAft>
                <a:spcPts val="80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22" name="Google Shape;322;g29db071e198_0_6"/>
          <p:cNvSpPr/>
          <p:nvPr/>
        </p:nvSpPr>
        <p:spPr>
          <a:xfrm>
            <a:off x="304800" y="1434375"/>
            <a:ext cx="6787200" cy="408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dk1"/>
                </a:solidFill>
                <a:latin typeface="Calibri"/>
                <a:ea typeface="Calibri"/>
                <a:cs typeface="Calibri"/>
                <a:sym typeface="Calibri"/>
              </a:rPr>
              <a:t>Για να μην ψάχνουμε στα τυφλά ποια είναι η τιμή που θέλουμε, υπάρχει τρόπος να δούμε τι μετράει το micro:bit. Αντιγράψτε το επόμενο πρόγραμμα και δείτε αν μπορείτε να εντοπίσετε την τιμή που βρήκατε πριν. Πόσο κοντά πέσατε;</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dk1"/>
                </a:solidFill>
                <a:latin typeface="Calibri"/>
                <a:ea typeface="Calibri"/>
                <a:cs typeface="Calibri"/>
                <a:sym typeface="Calibri"/>
              </a:rPr>
              <a:t>Μην ξεχάσετε να κάνετε κλικ στο Show data Συσκευή για να δείτε τις μετρήσεις</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Arial"/>
              <a:buNone/>
            </a:pPr>
            <a:r>
              <a:rPr b="0" i="0" lang="el-GR" sz="1800" u="none" cap="none" strike="noStrike">
                <a:solidFill>
                  <a:schemeClr val="dk1"/>
                </a:solidFill>
                <a:latin typeface="Calibri"/>
                <a:ea typeface="Calibri"/>
                <a:cs typeface="Calibri"/>
                <a:sym typeface="Calibri"/>
              </a:rPr>
              <a:t>ΠΡΟΣΟΧΗ! Η συσκευή είναι πολύ ευαίσθητη στα δεδομένα που λαμβάνει και μεταδίδει. Στην πρώτη εικόνα που ακολουθεί βλέπετε την εικόνα που θα πάρετε αν δεν κρατάτε σταθερό το χέρι σας, ή όταν ψάχνετε να βρείτε την κατάλληλη γωνία που πέφτει το φως της λάμπας στην πλακέτα. </a:t>
            </a:r>
            <a:endParaRPr b="0" i="0" sz="1800" u="none" cap="none" strike="noStrike">
              <a:solidFill>
                <a:schemeClr val="dk1"/>
              </a:solidFill>
              <a:latin typeface="Calibri"/>
              <a:ea typeface="Calibri"/>
              <a:cs typeface="Calibri"/>
              <a:sym typeface="Calibri"/>
            </a:endParaRPr>
          </a:p>
        </p:txBody>
      </p:sp>
      <p:sp>
        <p:nvSpPr>
          <p:cNvPr id="323" name="Google Shape;323;g29db071e198_0_6"/>
          <p:cNvSpPr txBox="1"/>
          <p:nvPr/>
        </p:nvSpPr>
        <p:spPr>
          <a:xfrm>
            <a:off x="304800" y="914400"/>
            <a:ext cx="3000000" cy="354000"/>
          </a:xfrm>
          <a:prstGeom prst="rect">
            <a:avLst/>
          </a:prstGeom>
          <a:noFill/>
          <a:ln>
            <a:noFill/>
          </a:ln>
        </p:spPr>
        <p:txBody>
          <a:bodyPr anchorCtr="0" anchor="t" bIns="91425" lIns="91425" spcFirstLastPara="1" rIns="91425" wrap="square" tIns="91425">
            <a:spAutoFit/>
          </a:bodyPr>
          <a:lstStyle/>
          <a:p>
            <a:pPr indent="0" lvl="0" marL="0" marR="0" rtl="0" algn="just">
              <a:lnSpc>
                <a:spcPct val="107916"/>
              </a:lnSpc>
              <a:spcBef>
                <a:spcPts val="0"/>
              </a:spcBef>
              <a:spcAft>
                <a:spcPts val="800"/>
              </a:spcAft>
              <a:buClr>
                <a:srgbClr val="000000"/>
              </a:buClr>
              <a:buSzPts val="1100"/>
              <a:buFont typeface="Arial"/>
              <a:buNone/>
            </a:pPr>
            <a:r>
              <a:rPr b="1" i="0" lang="el-GR" sz="1100" u="sng" cap="none" strike="noStrike">
                <a:solidFill>
                  <a:schemeClr val="dk1"/>
                </a:solidFill>
                <a:latin typeface="Arial"/>
                <a:ea typeface="Arial"/>
                <a:cs typeface="Arial"/>
                <a:sym typeface="Arial"/>
              </a:rPr>
              <a:t>Ενότητα Β</a:t>
            </a:r>
            <a:endParaRPr b="1" i="0" sz="1100" u="sng" cap="none" strike="noStrike">
              <a:solidFill>
                <a:schemeClr val="dk1"/>
              </a:solidFill>
              <a:latin typeface="Arial"/>
              <a:ea typeface="Arial"/>
              <a:cs typeface="Arial"/>
              <a:sym typeface="Arial"/>
            </a:endParaRPr>
          </a:p>
        </p:txBody>
      </p:sp>
      <p:pic>
        <p:nvPicPr>
          <p:cNvPr descr="Δεν υπάρχει διαθέσιμη περιγραφή." id="324" name="Google Shape;324;g29db071e198_0_6"/>
          <p:cNvPicPr preferRelativeResize="0"/>
          <p:nvPr/>
        </p:nvPicPr>
        <p:blipFill rotWithShape="1">
          <a:blip r:embed="rId3">
            <a:alphaModFix/>
          </a:blip>
          <a:srcRect b="0" l="0" r="0" t="0"/>
          <a:stretch/>
        </p:blipFill>
        <p:spPr>
          <a:xfrm>
            <a:off x="7304600" y="1542725"/>
            <a:ext cx="4722675" cy="1422825"/>
          </a:xfrm>
          <a:prstGeom prst="rect">
            <a:avLst/>
          </a:prstGeom>
          <a:noFill/>
          <a:ln>
            <a:noFill/>
          </a:ln>
        </p:spPr>
      </p:pic>
      <p:pic>
        <p:nvPicPr>
          <p:cNvPr descr="Δεν υπάρχει διαθέσιμη περιγραφή." id="325" name="Google Shape;325;g29db071e198_0_6"/>
          <p:cNvPicPr preferRelativeResize="0"/>
          <p:nvPr/>
        </p:nvPicPr>
        <p:blipFill rotWithShape="1">
          <a:blip r:embed="rId4">
            <a:alphaModFix/>
          </a:blip>
          <a:srcRect b="0" l="0" r="0" t="0"/>
          <a:stretch/>
        </p:blipFill>
        <p:spPr>
          <a:xfrm>
            <a:off x="7802800" y="3206725"/>
            <a:ext cx="3726275" cy="2576450"/>
          </a:xfrm>
          <a:prstGeom prst="rect">
            <a:avLst/>
          </a:prstGeom>
          <a:noFill/>
          <a:ln>
            <a:noFill/>
          </a:ln>
        </p:spPr>
      </p:pic>
      <p:sp>
        <p:nvSpPr>
          <p:cNvPr id="326" name="Google Shape;326;g29db071e198_0_6"/>
          <p:cNvSpPr txBox="1"/>
          <p:nvPr/>
        </p:nvSpPr>
        <p:spPr>
          <a:xfrm>
            <a:off x="98075" y="6437600"/>
            <a:ext cx="118896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7916"/>
              </a:lnSpc>
              <a:spcBef>
                <a:spcPts val="0"/>
              </a:spcBef>
              <a:spcAft>
                <a:spcPts val="800"/>
              </a:spcAft>
              <a:buClr>
                <a:srgbClr val="000000"/>
              </a:buClr>
              <a:buSzPts val="1500"/>
              <a:buFont typeface="Arial"/>
              <a:buNone/>
            </a:pPr>
            <a:r>
              <a:rPr b="1" i="0" lang="el-GR" sz="1500" u="none" cap="none" strike="noStrike">
                <a:solidFill>
                  <a:schemeClr val="lt1"/>
                </a:solidFill>
                <a:latin typeface="Arial"/>
                <a:ea typeface="Arial"/>
                <a:cs typeface="Arial"/>
                <a:sym typeface="Arial"/>
              </a:rPr>
              <a:t>ΠΡΟΣΟΧΗ</a:t>
            </a:r>
            <a:r>
              <a:rPr b="0" i="0" lang="el-GR" sz="1500" u="none" cap="none" strike="noStrike">
                <a:solidFill>
                  <a:schemeClr val="lt1"/>
                </a:solidFill>
                <a:latin typeface="Arial"/>
                <a:ea typeface="Arial"/>
                <a:cs typeface="Arial"/>
                <a:sym typeface="Arial"/>
              </a:rPr>
              <a:t>! Σε όλη τη διάρκεια της άσκησης, είναι απαραίτητο η μπροστινή πλευρά του micro:bit με τα LED να είναι προς το ταβάνι. </a:t>
            </a:r>
            <a:endParaRPr b="0" i="0" sz="1500" u="none" cap="none" strike="noStrike">
              <a:solidFill>
                <a:schemeClr val="lt1"/>
              </a:solidFill>
              <a:latin typeface="Arial"/>
              <a:ea typeface="Arial"/>
              <a:cs typeface="Arial"/>
              <a:sym typeface="Arial"/>
            </a:endParaRPr>
          </a:p>
        </p:txBody>
      </p:sp>
      <p:grpSp>
        <p:nvGrpSpPr>
          <p:cNvPr id="327" name="Google Shape;327;g29db071e198_0_6"/>
          <p:cNvGrpSpPr/>
          <p:nvPr/>
        </p:nvGrpSpPr>
        <p:grpSpPr>
          <a:xfrm>
            <a:off x="0" y="106007"/>
            <a:ext cx="12192000" cy="525100"/>
            <a:chOff x="0" y="123292"/>
            <a:chExt cx="12023324" cy="525100"/>
          </a:xfrm>
        </p:grpSpPr>
        <p:sp>
          <p:nvSpPr>
            <p:cNvPr id="328" name="Google Shape;328;g29db071e198_0_6"/>
            <p:cNvSpPr/>
            <p:nvPr/>
          </p:nvSpPr>
          <p:spPr>
            <a:xfrm flipH="1" rot="10800000">
              <a:off x="0" y="602673"/>
              <a:ext cx="12023324" cy="45719"/>
            </a:xfrm>
            <a:prstGeom prst="rect">
              <a:avLst/>
            </a:prstGeom>
            <a:solidFill>
              <a:srgbClr val="FFC000"/>
            </a:solid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9" name="Google Shape;329;g29db071e198_0_6"/>
            <p:cNvSpPr txBox="1"/>
            <p:nvPr/>
          </p:nvSpPr>
          <p:spPr>
            <a:xfrm>
              <a:off x="7421732" y="123292"/>
              <a:ext cx="4516268" cy="369291"/>
            </a:xfrm>
            <a:prstGeom prst="rect">
              <a:avLst/>
            </a:prstGeom>
            <a:gradFill>
              <a:gsLst>
                <a:gs pos="0">
                  <a:srgbClr val="7E3A1D"/>
                </a:gs>
                <a:gs pos="48000">
                  <a:srgbClr val="C35A2C"/>
                </a:gs>
                <a:gs pos="100000">
                  <a:srgbClr val="DF9677"/>
                </a:gs>
              </a:gsLst>
              <a:lin ang="1620000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l-GR" sz="1800" u="none" cap="none" strike="noStrike">
                  <a:solidFill>
                    <a:schemeClr val="lt1"/>
                  </a:solidFill>
                  <a:latin typeface="Calibri"/>
                  <a:ea typeface="Calibri"/>
                  <a:cs typeface="Calibri"/>
                  <a:sym typeface="Calibri"/>
                </a:rPr>
                <a:t>Αποστολή Δεδομένων στον Υπολογιστή</a:t>
              </a:r>
              <a:endParaRPr b="0" i="0" sz="1400" u="none" cap="none" strike="noStrike">
                <a:solidFill>
                  <a:srgbClr val="000000"/>
                </a:solidFill>
                <a:latin typeface="Arial"/>
                <a:ea typeface="Arial"/>
                <a:cs typeface="Arial"/>
                <a:sym typeface="Arial"/>
              </a:endParaRPr>
            </a:p>
          </p:txBody>
        </p:sp>
      </p:grpSp>
      <p:pic>
        <p:nvPicPr>
          <p:cNvPr id="330" name="Google Shape;330;g29db071e198_0_6"/>
          <p:cNvPicPr preferRelativeResize="0"/>
          <p:nvPr/>
        </p:nvPicPr>
        <p:blipFill rotWithShape="1">
          <a:blip r:embed="rId5">
            <a:alphaModFix/>
          </a:blip>
          <a:srcRect b="0" l="0" r="0" t="0"/>
          <a:stretch/>
        </p:blipFill>
        <p:spPr>
          <a:xfrm>
            <a:off x="0" y="-26341"/>
            <a:ext cx="1608194" cy="61172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g29db071e198_0_21"/>
          <p:cNvSpPr txBox="1"/>
          <p:nvPr/>
        </p:nvSpPr>
        <p:spPr>
          <a:xfrm>
            <a:off x="1686675" y="942975"/>
            <a:ext cx="9695100" cy="491400"/>
          </a:xfrm>
          <a:prstGeom prst="rect">
            <a:avLst/>
          </a:prstGeom>
          <a:noFill/>
          <a:ln>
            <a:noFill/>
          </a:ln>
        </p:spPr>
        <p:txBody>
          <a:bodyPr anchorCtr="0" anchor="ctr" bIns="91425" lIns="91425" spcFirstLastPara="1" rIns="91425" wrap="square" tIns="91425">
            <a:noAutofit/>
          </a:bodyPr>
          <a:lstStyle/>
          <a:p>
            <a:pPr indent="0" lvl="0" marL="0" marR="0" rtl="0" algn="just">
              <a:lnSpc>
                <a:spcPct val="107916"/>
              </a:lnSpc>
              <a:spcBef>
                <a:spcPts val="0"/>
              </a:spcBef>
              <a:spcAft>
                <a:spcPts val="80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36" name="Google Shape;336;g29db071e198_0_21"/>
          <p:cNvSpPr/>
          <p:nvPr/>
        </p:nvSpPr>
        <p:spPr>
          <a:xfrm>
            <a:off x="243175" y="1404325"/>
            <a:ext cx="4855500" cy="4568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20000"/>
              </a:lnSpc>
              <a:spcBef>
                <a:spcPts val="0"/>
              </a:spcBef>
              <a:spcAft>
                <a:spcPts val="0"/>
              </a:spcAft>
              <a:buClr>
                <a:srgbClr val="000000"/>
              </a:buClr>
              <a:buSzPts val="1800"/>
              <a:buFont typeface="Arial"/>
              <a:buNone/>
            </a:pPr>
            <a:r>
              <a:rPr b="0" i="0" lang="el-GR" sz="1800" u="none" cap="none" strike="noStrike">
                <a:solidFill>
                  <a:schemeClr val="dk1"/>
                </a:solidFill>
                <a:latin typeface="Calibri"/>
                <a:ea typeface="Calibri"/>
                <a:cs typeface="Calibri"/>
                <a:sym typeface="Calibri"/>
              </a:rPr>
              <a:t>Παρατηρήστε ότι δεξιά, πάνω και κάτω, βλέπετε τη μέγιστη και την ελάχιστη τιμή αντίστοιχα που έχει μετρήσει. Κάτω αριστερά βλέπετε την τελευταία τιμή.</a:t>
            </a:r>
            <a:endParaRPr b="0" i="0" sz="1800" u="none" cap="none" strike="noStrike">
              <a:solidFill>
                <a:schemeClr val="dk1"/>
              </a:solidFill>
              <a:latin typeface="Calibri"/>
              <a:ea typeface="Calibri"/>
              <a:cs typeface="Calibri"/>
              <a:sym typeface="Calibri"/>
            </a:endParaRPr>
          </a:p>
          <a:p>
            <a:pPr indent="0" lvl="0" marL="0" marR="0" rtl="0" algn="l">
              <a:lnSpc>
                <a:spcPct val="120000"/>
              </a:lnSpc>
              <a:spcBef>
                <a:spcPts val="1000"/>
              </a:spcBef>
              <a:spcAft>
                <a:spcPts val="0"/>
              </a:spcAft>
              <a:buClr>
                <a:srgbClr val="000000"/>
              </a:buClr>
              <a:buSzPts val="1800"/>
              <a:buFont typeface="Arial"/>
              <a:buNone/>
            </a:pPr>
            <a:r>
              <a:rPr b="0" i="0" lang="el-GR" sz="1800" u="none" cap="none" strike="noStrike">
                <a:solidFill>
                  <a:schemeClr val="dk1"/>
                </a:solidFill>
                <a:latin typeface="Calibri"/>
                <a:ea typeface="Calibri"/>
                <a:cs typeface="Calibri"/>
                <a:sym typeface="Calibri"/>
              </a:rPr>
              <a:t>Στη δεύτερη εικόνα βλέπετε την εικόνα που θα πάρετε όταν κρατάτε σταθερό το χέρι σας. Όπως παρατηρείτε, δεξιά πάνω και κάτω το εύρος των τιμών (η διαφορά ανάμεσα στη μέγιστη και την ελάχιστη τιμή) έχει μειωθεί. </a:t>
            </a:r>
            <a:endParaRPr b="0" i="0" sz="1800" u="none" cap="none" strike="noStrike">
              <a:solidFill>
                <a:schemeClr val="dk1"/>
              </a:solidFill>
              <a:latin typeface="Calibri"/>
              <a:ea typeface="Calibri"/>
              <a:cs typeface="Calibri"/>
              <a:sym typeface="Calibri"/>
            </a:endParaRPr>
          </a:p>
          <a:p>
            <a:pPr indent="0" lvl="0" marL="0" marR="0" rtl="0" algn="l">
              <a:lnSpc>
                <a:spcPct val="120000"/>
              </a:lnSpc>
              <a:spcBef>
                <a:spcPts val="1000"/>
              </a:spcBef>
              <a:spcAft>
                <a:spcPts val="1000"/>
              </a:spcAft>
              <a:buClr>
                <a:srgbClr val="000000"/>
              </a:buClr>
              <a:buSzPts val="1800"/>
              <a:buFont typeface="Arial"/>
              <a:buNone/>
            </a:pPr>
            <a:r>
              <a:rPr b="0" i="0" lang="el-GR" sz="1800" u="none" cap="none" strike="noStrike">
                <a:solidFill>
                  <a:schemeClr val="dk1"/>
                </a:solidFill>
                <a:latin typeface="Calibri"/>
                <a:ea typeface="Calibri"/>
                <a:cs typeface="Calibri"/>
                <a:sym typeface="Calibri"/>
              </a:rPr>
              <a:t>Προσπαθήστε να πετύχετε τη μικρότερη δυνατή διαφορά, κρατώντας το χέρι σας όσο πιο σταθερά μπορείτε!</a:t>
            </a:r>
            <a:endParaRPr b="0" i="0" sz="2500" u="none" cap="none" strike="noStrike">
              <a:solidFill>
                <a:schemeClr val="dk1"/>
              </a:solidFill>
              <a:latin typeface="Calibri"/>
              <a:ea typeface="Calibri"/>
              <a:cs typeface="Calibri"/>
              <a:sym typeface="Calibri"/>
            </a:endParaRPr>
          </a:p>
        </p:txBody>
      </p:sp>
      <p:sp>
        <p:nvSpPr>
          <p:cNvPr id="337" name="Google Shape;337;g29db071e198_0_21"/>
          <p:cNvSpPr txBox="1"/>
          <p:nvPr/>
        </p:nvSpPr>
        <p:spPr>
          <a:xfrm>
            <a:off x="309588" y="632200"/>
            <a:ext cx="3000000" cy="639300"/>
          </a:xfrm>
          <a:prstGeom prst="rect">
            <a:avLst/>
          </a:prstGeom>
          <a:noFill/>
          <a:ln>
            <a:noFill/>
          </a:ln>
        </p:spPr>
        <p:txBody>
          <a:bodyPr anchorCtr="0" anchor="t" bIns="91425" lIns="91425" spcFirstLastPara="1" rIns="91425" wrap="square" tIns="91425">
            <a:spAutoFit/>
          </a:bodyPr>
          <a:lstStyle/>
          <a:p>
            <a:pPr indent="0" lvl="0" marL="0" marR="0" rtl="0" algn="l">
              <a:lnSpc>
                <a:spcPct val="107916"/>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7916"/>
              </a:lnSpc>
              <a:spcBef>
                <a:spcPts val="800"/>
              </a:spcBef>
              <a:spcAft>
                <a:spcPts val="800"/>
              </a:spcAft>
              <a:buClr>
                <a:srgbClr val="000000"/>
              </a:buClr>
              <a:buSzPts val="1100"/>
              <a:buFont typeface="Arial"/>
              <a:buNone/>
            </a:pPr>
            <a:r>
              <a:rPr b="1" i="0" lang="el-GR" sz="1100" u="sng" cap="none" strike="noStrike">
                <a:solidFill>
                  <a:schemeClr val="dk1"/>
                </a:solidFill>
                <a:latin typeface="Arial"/>
                <a:ea typeface="Arial"/>
                <a:cs typeface="Arial"/>
                <a:sym typeface="Arial"/>
              </a:rPr>
              <a:t>Ενότητα Β</a:t>
            </a:r>
            <a:endParaRPr b="1" i="0" sz="1100" u="sng" cap="none" strike="noStrike">
              <a:solidFill>
                <a:schemeClr val="dk1"/>
              </a:solidFill>
              <a:latin typeface="Arial"/>
              <a:ea typeface="Arial"/>
              <a:cs typeface="Arial"/>
              <a:sym typeface="Arial"/>
            </a:endParaRPr>
          </a:p>
        </p:txBody>
      </p:sp>
      <p:pic>
        <p:nvPicPr>
          <p:cNvPr descr="Δεν υπάρχει διαθέσιμη περιγραφή." id="338" name="Google Shape;338;g29db071e198_0_21"/>
          <p:cNvPicPr preferRelativeResize="0"/>
          <p:nvPr/>
        </p:nvPicPr>
        <p:blipFill rotWithShape="1">
          <a:blip r:embed="rId3">
            <a:alphaModFix/>
          </a:blip>
          <a:srcRect b="0" l="0" r="0" t="0"/>
          <a:stretch/>
        </p:blipFill>
        <p:spPr>
          <a:xfrm>
            <a:off x="5438200" y="1586775"/>
            <a:ext cx="6601399" cy="962704"/>
          </a:xfrm>
          <a:prstGeom prst="rect">
            <a:avLst/>
          </a:prstGeom>
          <a:noFill/>
          <a:ln>
            <a:noFill/>
          </a:ln>
        </p:spPr>
      </p:pic>
      <p:pic>
        <p:nvPicPr>
          <p:cNvPr descr="Δεν υπάρχει διαθέσιμη περιγραφή." id="339" name="Google Shape;339;g29db071e198_0_21"/>
          <p:cNvPicPr preferRelativeResize="0"/>
          <p:nvPr/>
        </p:nvPicPr>
        <p:blipFill rotWithShape="1">
          <a:blip r:embed="rId4">
            <a:alphaModFix/>
          </a:blip>
          <a:srcRect b="0" l="0" r="0" t="0"/>
          <a:stretch/>
        </p:blipFill>
        <p:spPr>
          <a:xfrm>
            <a:off x="5438200" y="2947654"/>
            <a:ext cx="6601399" cy="962704"/>
          </a:xfrm>
          <a:prstGeom prst="rect">
            <a:avLst/>
          </a:prstGeom>
          <a:noFill/>
          <a:ln>
            <a:noFill/>
          </a:ln>
        </p:spPr>
      </p:pic>
      <p:sp>
        <p:nvSpPr>
          <p:cNvPr id="340" name="Google Shape;340;g29db071e198_0_21"/>
          <p:cNvSpPr txBox="1"/>
          <p:nvPr/>
        </p:nvSpPr>
        <p:spPr>
          <a:xfrm>
            <a:off x="5492075" y="1680375"/>
            <a:ext cx="610800" cy="162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l-GR" sz="2000" u="none" cap="none" strike="noStrike">
                <a:solidFill>
                  <a:srgbClr val="3F3F3F"/>
                </a:solidFill>
                <a:latin typeface="Calibri"/>
                <a:ea typeface="Calibri"/>
                <a:cs typeface="Calibri"/>
                <a:sym typeface="Calibri"/>
              </a:rPr>
              <a:t>1</a:t>
            </a:r>
            <a:endParaRPr b="0" i="0" sz="2000" u="none" cap="none" strike="noStrike">
              <a:solidFill>
                <a:srgbClr val="3F3F3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3F3F3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3F3F3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3F3F3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l-GR" sz="2000" u="none" cap="none" strike="noStrike">
                <a:solidFill>
                  <a:srgbClr val="3F3F3F"/>
                </a:solidFill>
                <a:latin typeface="Calibri"/>
                <a:ea typeface="Calibri"/>
                <a:cs typeface="Calibri"/>
                <a:sym typeface="Calibri"/>
              </a:rPr>
              <a:t>2</a:t>
            </a:r>
            <a:endParaRPr b="0" i="0" sz="2000" u="none" cap="none" strike="noStrike">
              <a:solidFill>
                <a:srgbClr val="3F3F3F"/>
              </a:solidFill>
              <a:latin typeface="Calibri"/>
              <a:ea typeface="Calibri"/>
              <a:cs typeface="Calibri"/>
              <a:sym typeface="Calibri"/>
            </a:endParaRPr>
          </a:p>
        </p:txBody>
      </p:sp>
      <p:sp>
        <p:nvSpPr>
          <p:cNvPr id="341" name="Google Shape;341;g29db071e198_0_21"/>
          <p:cNvSpPr txBox="1"/>
          <p:nvPr/>
        </p:nvSpPr>
        <p:spPr>
          <a:xfrm>
            <a:off x="98075" y="6437600"/>
            <a:ext cx="118896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7916"/>
              </a:lnSpc>
              <a:spcBef>
                <a:spcPts val="0"/>
              </a:spcBef>
              <a:spcAft>
                <a:spcPts val="800"/>
              </a:spcAft>
              <a:buClr>
                <a:srgbClr val="000000"/>
              </a:buClr>
              <a:buSzPts val="1500"/>
              <a:buFont typeface="Arial"/>
              <a:buNone/>
            </a:pPr>
            <a:r>
              <a:rPr b="1" i="0" lang="el-GR" sz="1500" u="none" cap="none" strike="noStrike">
                <a:solidFill>
                  <a:schemeClr val="lt1"/>
                </a:solidFill>
                <a:latin typeface="Arial"/>
                <a:ea typeface="Arial"/>
                <a:cs typeface="Arial"/>
                <a:sym typeface="Arial"/>
              </a:rPr>
              <a:t>ΠΡΟΣΟΧΗ</a:t>
            </a:r>
            <a:r>
              <a:rPr b="0" i="0" lang="el-GR" sz="1500" u="none" cap="none" strike="noStrike">
                <a:solidFill>
                  <a:schemeClr val="lt1"/>
                </a:solidFill>
                <a:latin typeface="Arial"/>
                <a:ea typeface="Arial"/>
                <a:cs typeface="Arial"/>
                <a:sym typeface="Arial"/>
              </a:rPr>
              <a:t>! Σε όλη τη διάρκεια της άσκησης, είναι απαραίτητο η μπροστινή πλευρά του micro:bit με τα LED να είναι προς το ταβάνι. </a:t>
            </a:r>
            <a:endParaRPr b="0" i="0" sz="1500" u="none" cap="none" strike="noStrike">
              <a:solidFill>
                <a:schemeClr val="lt1"/>
              </a:solidFill>
              <a:latin typeface="Arial"/>
              <a:ea typeface="Arial"/>
              <a:cs typeface="Arial"/>
              <a:sym typeface="Arial"/>
            </a:endParaRPr>
          </a:p>
        </p:txBody>
      </p:sp>
      <p:grpSp>
        <p:nvGrpSpPr>
          <p:cNvPr id="342" name="Google Shape;342;g29db071e198_0_21"/>
          <p:cNvGrpSpPr/>
          <p:nvPr/>
        </p:nvGrpSpPr>
        <p:grpSpPr>
          <a:xfrm>
            <a:off x="0" y="106007"/>
            <a:ext cx="12192000" cy="525100"/>
            <a:chOff x="0" y="123292"/>
            <a:chExt cx="12023324" cy="525100"/>
          </a:xfrm>
        </p:grpSpPr>
        <p:sp>
          <p:nvSpPr>
            <p:cNvPr id="343" name="Google Shape;343;g29db071e198_0_21"/>
            <p:cNvSpPr/>
            <p:nvPr/>
          </p:nvSpPr>
          <p:spPr>
            <a:xfrm flipH="1" rot="10800000">
              <a:off x="0" y="602673"/>
              <a:ext cx="12023324" cy="45719"/>
            </a:xfrm>
            <a:prstGeom prst="rect">
              <a:avLst/>
            </a:prstGeom>
            <a:solidFill>
              <a:srgbClr val="FFC000"/>
            </a:solid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4" name="Google Shape;344;g29db071e198_0_21"/>
            <p:cNvSpPr txBox="1"/>
            <p:nvPr/>
          </p:nvSpPr>
          <p:spPr>
            <a:xfrm>
              <a:off x="7421732" y="123292"/>
              <a:ext cx="4516268" cy="369291"/>
            </a:xfrm>
            <a:prstGeom prst="rect">
              <a:avLst/>
            </a:prstGeom>
            <a:gradFill>
              <a:gsLst>
                <a:gs pos="0">
                  <a:srgbClr val="7E3A1D"/>
                </a:gs>
                <a:gs pos="48000">
                  <a:srgbClr val="C35A2C"/>
                </a:gs>
                <a:gs pos="100000">
                  <a:srgbClr val="DF9677"/>
                </a:gs>
              </a:gsLst>
              <a:lin ang="1620000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l-GR" sz="1800" u="none" cap="none" strike="noStrike">
                  <a:solidFill>
                    <a:schemeClr val="lt1"/>
                  </a:solidFill>
                  <a:latin typeface="Calibri"/>
                  <a:ea typeface="Calibri"/>
                  <a:cs typeface="Calibri"/>
                  <a:sym typeface="Calibri"/>
                </a:rPr>
                <a:t>Αποστολή Δεδομένων στον Υπολογιστή</a:t>
              </a:r>
              <a:endParaRPr b="0" i="0" sz="1400" u="none" cap="none" strike="noStrike">
                <a:solidFill>
                  <a:srgbClr val="000000"/>
                </a:solidFill>
                <a:latin typeface="Arial"/>
                <a:ea typeface="Arial"/>
                <a:cs typeface="Arial"/>
                <a:sym typeface="Arial"/>
              </a:endParaRPr>
            </a:p>
          </p:txBody>
        </p:sp>
      </p:grpSp>
      <p:pic>
        <p:nvPicPr>
          <p:cNvPr id="345" name="Google Shape;345;g29db071e198_0_21"/>
          <p:cNvPicPr preferRelativeResize="0"/>
          <p:nvPr/>
        </p:nvPicPr>
        <p:blipFill rotWithShape="1">
          <a:blip r:embed="rId5">
            <a:alphaModFix/>
          </a:blip>
          <a:srcRect b="0" l="0" r="0" t="0"/>
          <a:stretch/>
        </p:blipFill>
        <p:spPr>
          <a:xfrm>
            <a:off x="0" y="-26341"/>
            <a:ext cx="1608194" cy="611729"/>
          </a:xfrm>
          <a:prstGeom prst="rect">
            <a:avLst/>
          </a:prstGeom>
          <a:noFill/>
          <a:ln>
            <a:noFill/>
          </a:ln>
        </p:spPr>
      </p:pic>
      <p:pic>
        <p:nvPicPr>
          <p:cNvPr id="346" name="Google Shape;346;g29db071e198_0_21"/>
          <p:cNvPicPr preferRelativeResize="0"/>
          <p:nvPr/>
        </p:nvPicPr>
        <p:blipFill rotWithShape="1">
          <a:blip r:embed="rId6">
            <a:alphaModFix/>
          </a:blip>
          <a:srcRect b="46335" l="16493" r="60740" t="8147"/>
          <a:stretch/>
        </p:blipFill>
        <p:spPr>
          <a:xfrm>
            <a:off x="9840096" y="4060650"/>
            <a:ext cx="1436829" cy="20555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ace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2020-09-18T15:35:48Z</dcterms:created>
  <dc:creator>angelina skaraki</dc:creator>
</cp:coreProperties>
</file>